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256" r:id="rId5"/>
    <p:sldId id="258" r:id="rId6"/>
    <p:sldId id="263" r:id="rId7"/>
    <p:sldId id="259" r:id="rId8"/>
    <p:sldId id="276" r:id="rId9"/>
    <p:sldId id="261" r:id="rId10"/>
    <p:sldId id="260" r:id="rId11"/>
    <p:sldId id="265" r:id="rId12"/>
    <p:sldId id="273" r:id="rId13"/>
    <p:sldId id="264" r:id="rId14"/>
    <p:sldId id="262" r:id="rId15"/>
    <p:sldId id="266" r:id="rId16"/>
    <p:sldId id="267" r:id="rId17"/>
    <p:sldId id="268" r:id="rId18"/>
    <p:sldId id="274" r:id="rId19"/>
    <p:sldId id="271" r:id="rId20"/>
    <p:sldId id="269" r:id="rId21"/>
    <p:sldId id="272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FC"/>
    <a:srgbClr val="FF0059"/>
    <a:srgbClr val="F7651B"/>
    <a:srgbClr val="F5D44E"/>
    <a:srgbClr val="F05151"/>
    <a:srgbClr val="FF655D"/>
    <a:srgbClr val="D12C1F"/>
    <a:srgbClr val="A50021"/>
    <a:srgbClr val="FF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CA9027-490C-EA99-FDC5-EDF69D2CBDB0}" v="316" dt="2025-10-21T16:56:45.111"/>
    <p1510:client id="{42A07A11-7D49-E2F7-C2DC-5AAC3A9EDB7D}" v="351" dt="2025-10-22T04:10:43.245"/>
    <p1510:client id="{5737DC64-C58A-39FE-4ED9-83E9328E31B7}" v="191" dt="2025-10-21T20:56:42.306"/>
    <p1510:client id="{5DB4276E-5DC2-4EF4-ECDA-F86196C7C58E}" v="799" dt="2025-10-21T21:30:58.335"/>
    <p1510:client id="{61C3544B-9C07-ACD0-FF4A-A8E70742F189}" v="600" dt="2025-10-21T21:29:42.716"/>
    <p1510:client id="{7BF574D0-B7F0-979E-A9DD-C378AEEAC4ED}" v="1180" dt="2025-10-21T21:30:24.192"/>
    <p1510:client id="{9D7C75BB-5D3E-44D8-A493-E21083E062D4}" v="342" dt="2025-10-22T03:41:06.557"/>
    <p1510:client id="{E3B16848-962F-43D5-9C8A-1EEB5E44B91B}" v="310" dt="2025-10-22T09:03:41.460"/>
    <p1510:client id="{EBFFE348-EFE9-7205-0F79-68B9D3A11E9D}" v="1354" dt="2025-10-22T01:24:00.7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35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10-20T17:51:58.61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6001 10165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5-10-20T17:52:00.08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6001 10165 16383 0 0,'0'0'0'0'0</inkml:trace>
</inkml:ink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F863D5-7B0C-4EC4-83FF-5B49E5179542}" type="datetimeFigureOut">
              <a:rPr lang="en-US" smtClean="0"/>
              <a:t>10/21/2025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6CFE92-F525-4B77-99EE-DE6F7835D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58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CFE92-F525-4B77-99EE-DE6F7835D0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501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FCD82-254B-A6BF-F244-2008F13B4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78AEC9-A119-DF18-C094-667AE5C360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27FA9-424A-7F9E-B9AD-8315A3A20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C46F3-DB87-4E59-9126-E713BABCC6C1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02C4C-2741-AB51-BE46-552DB4206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767B9-519E-C799-ECEB-F20DB0E6A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43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3B3A0-8970-FAE1-EC67-6414930F1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5A93C9-90F4-FF1A-38CB-03668B5EF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E0052-45C8-52F1-0843-352C0E1C5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8305F-3736-4DEC-8470-036A58F9EBDB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E567B-22AD-76EE-7CD8-C1AEAE818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DCDD7-C04B-15D4-E465-DEC95A472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201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4CDC15-662C-D692-D363-6935937C61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087CFD-453E-0C99-9AB1-0798CCC59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FD4AF-925A-E936-9FD9-5B23C96DA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ABC1D-C700-49CC-BDB3-F1ED0ABB2477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53C1B-076F-7374-EF7B-D3369747F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847EE-3293-CFE7-7065-D093B336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9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06B77-B202-F57A-43B5-8909CE1D8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90581-82C2-FA84-A780-0BDFAFF68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B1112-D04C-85FA-D168-7E5CA72C7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B746E-21AA-435D-88FB-3AC920BFD9C0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132E6-7FC3-2F67-5CA3-25FC3A362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8009C-4083-BB1B-CC14-A76EA05F8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92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45977-91FB-9A10-A0BC-022972B8A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453F7D-77FD-D8CD-0C3E-4B511ADC5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55025-E6BC-26E3-AAF9-83717E768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AD76-F711-409E-8722-14B9A843286A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CC31B-FD85-AE65-FEBB-9B97F8884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412AC-5C04-C3A7-2470-D00421B34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591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362D7-0A9C-E27D-0C3A-0C6C3B794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4B4E8-EA46-7886-3C38-FB7D8F80D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A3B8DC-7F4C-AB53-8F44-213E0C010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D9A36-58FA-1CDA-597F-2AA4E6407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384A6-BE66-49F9-B060-541AB2AA139A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FB421-4D92-14CA-65EF-09A5B3982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ECFCA-609D-0DAD-2915-324F11D0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22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BB59-B51C-FDE8-29CE-E4BC6879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AA696A-BEEF-9919-6997-B8156BC52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080CCA-3A6D-BD01-59B8-971722F1AF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E3B667-9BC0-9418-04AF-95A023781C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938630-0031-55EF-9FAC-A43E40CAF1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22AB3D-9BBE-81CF-90ED-2A7021D3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B699D-CDC9-4224-AE26-D0B289B13EF2}" type="datetime1">
              <a:rPr lang="en-US" smtClean="0"/>
              <a:t>10/22/2025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B61496-5E06-9646-2400-6192CD546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B2EA32-15B0-4961-CE83-FB4E09FC0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60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AF7E1-DBC2-135C-27E8-F97D371FF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BC9B2-4FCA-CF2B-3481-F009DC779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B1D16-19B1-4691-836F-B94C69AA063F}" type="datetime1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18902E-4C13-3BF8-76D7-3AD59349F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B831C7-725B-9C1A-FBEB-0AA2FDA00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90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11080B-098E-5E9A-DB99-665F3B65B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BADA2-4203-4769-84EE-0E64EDE8FF20}" type="datetime1">
              <a:rPr lang="en-US" smtClean="0"/>
              <a:t>10/22/2025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A38908-9F0D-926D-15D4-281C1FA99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FE9AD-6238-895B-B4B3-A72017C3B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06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B0BD1-F5B3-BAF1-B426-21D57FEEB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A7015-D297-AF54-D820-02B81531D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989C3-51F4-78B4-23C2-F22E108C5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D33412-9063-DA34-D4CE-32884CECC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73DBB-28BB-4AED-8E80-45BF8FBB4BA4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B72A0-D4A7-32FD-5E21-F964741AF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5A5BC-532B-D850-A08D-65AED47FB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20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FEF0D-F4AE-68C8-9EA5-AFE412014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BBE382-9CCF-BAA2-CE54-2896A9C2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071CEA-743E-F231-784F-9F485A093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81F79C-F45E-8839-28C5-D58B0FE1C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526D8-E01D-48C1-987F-5056EB35A52B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0C227-CB0A-D858-94CE-D8D9DA4A4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39085-750E-A0C0-20CC-ED847D9D0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6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5000">
              <a:srgbClr val="A50021"/>
            </a:gs>
            <a:gs pos="55000">
              <a:srgbClr val="D12C1F"/>
            </a:gs>
            <a:gs pos="2000">
              <a:srgbClr val="FF655D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7047B1-8B07-A11B-80A4-63E1E0FCF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5789D-8405-0DF9-F88E-31825FEE18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571B4-8224-BBC8-162A-97C4FADE4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A1D81D-EEAB-4571-9FDE-D8291D7760C9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F930C-1AB6-645A-2F32-8D23B56BC3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3E942-F0E6-C8F2-F441-DB8188D0AA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2B7DFC-596F-4274-AB9C-A6C2D2619A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570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21.jpe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11" Type="http://schemas.openxmlformats.org/officeDocument/2006/relationships/image" Target="../media/image25.png"/><Relationship Id="rId5" Type="http://schemas.microsoft.com/office/2007/relationships/hdphoto" Target="../media/hdphoto1.wdp"/><Relationship Id="rId10" Type="http://schemas.openxmlformats.org/officeDocument/2006/relationships/image" Target="../media/image24.png"/><Relationship Id="rId4" Type="http://schemas.openxmlformats.org/officeDocument/2006/relationships/image" Target="../media/image22.pn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3EBCA37D-742A-4A40-DF1C-4A0704FD295E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D1F3B7AD-A1CE-7F26-3293-FF3C5D031CF1}"/>
              </a:ext>
            </a:extLst>
          </p:cNvPr>
          <p:cNvSpPr/>
          <p:nvPr/>
        </p:nvSpPr>
        <p:spPr>
          <a:xfrm>
            <a:off x="7666241" y="3155926"/>
            <a:ext cx="1768028" cy="1707082"/>
          </a:xfrm>
          <a:prstGeom prst="flowChartConnector">
            <a:avLst/>
          </a:prstGeom>
          <a:solidFill>
            <a:srgbClr val="C0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glow rad="101600">
              <a:srgbClr val="C00000">
                <a:alpha val="56000"/>
              </a:srgb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ADF26A28-696D-233C-17CE-097689ECFB9F}"/>
              </a:ext>
            </a:extLst>
          </p:cNvPr>
          <p:cNvSpPr/>
          <p:nvPr/>
        </p:nvSpPr>
        <p:spPr>
          <a:xfrm>
            <a:off x="9140189" y="1979377"/>
            <a:ext cx="1315745" cy="1302775"/>
          </a:xfrm>
          <a:prstGeom prst="flowChartConnector">
            <a:avLst/>
          </a:prstGeom>
          <a:solidFill>
            <a:srgbClr val="FF0000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glow rad="101600">
              <a:srgbClr val="FF0000">
                <a:alpha val="60000"/>
              </a:srgb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023FBFED-E7EB-2501-2D57-3203A71E49A2}"/>
              </a:ext>
            </a:extLst>
          </p:cNvPr>
          <p:cNvSpPr/>
          <p:nvPr/>
        </p:nvSpPr>
        <p:spPr>
          <a:xfrm>
            <a:off x="10328114" y="1101764"/>
            <a:ext cx="887830" cy="877613"/>
          </a:xfrm>
          <a:prstGeom prst="flowChartConnector">
            <a:avLst/>
          </a:prstGeom>
          <a:solidFill>
            <a:srgbClr val="FFB9B9"/>
          </a:solidFill>
          <a:ln w="12700" cap="flat" cmpd="sng" algn="ctr">
            <a:solidFill>
              <a:srgbClr val="E32D91">
                <a:shade val="15000"/>
              </a:srgbClr>
            </a:solidFill>
            <a:prstDash val="solid"/>
            <a:miter lim="800000"/>
          </a:ln>
          <a:effectLst>
            <a:glow rad="228600">
              <a:srgbClr val="D54773">
                <a:satMod val="175000"/>
                <a:alpha val="40000"/>
              </a:srgb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101715"/>
              </a:solidFill>
              <a:effectLst/>
              <a:highlight>
                <a:srgbClr val="FFFF00"/>
              </a:highligh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9EA05D-7539-939C-45AB-A6F302FB6D4A}"/>
              </a:ext>
            </a:extLst>
          </p:cNvPr>
          <p:cNvCxnSpPr/>
          <p:nvPr/>
        </p:nvCxnSpPr>
        <p:spPr>
          <a:xfrm>
            <a:off x="6650842" y="1731705"/>
            <a:ext cx="0" cy="4267200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AC4957-BC8B-2BE1-26B2-4C2CC2EDBCBE}"/>
              </a:ext>
            </a:extLst>
          </p:cNvPr>
          <p:cNvCxnSpPr>
            <a:cxnSpLocks/>
          </p:cNvCxnSpPr>
          <p:nvPr/>
        </p:nvCxnSpPr>
        <p:spPr>
          <a:xfrm flipH="1">
            <a:off x="6650842" y="859094"/>
            <a:ext cx="4768645" cy="5139811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C961CDB-722C-961B-49DA-FB760A32180D}"/>
              </a:ext>
            </a:extLst>
          </p:cNvPr>
          <p:cNvSpPr txBox="1"/>
          <p:nvPr/>
        </p:nvSpPr>
        <p:spPr>
          <a:xfrm>
            <a:off x="828302" y="1471545"/>
            <a:ext cx="54712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Aptos SemiBold" panose="020F0502020204030204" pitchFamily="34" charset="0"/>
              </a:rPr>
              <a:t>Light-Brakers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2CC855-9289-EDF3-7E96-8F8B913AC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9268C-A68B-185B-2CBA-8B9CA2CB8F95}"/>
              </a:ext>
            </a:extLst>
          </p:cNvPr>
          <p:cNvSpPr txBox="1"/>
          <p:nvPr/>
        </p:nvSpPr>
        <p:spPr>
          <a:xfrm>
            <a:off x="827548" y="5325805"/>
            <a:ext cx="461296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/>
              <a:t>ECEN 1400-012, Group 21</a:t>
            </a:r>
          </a:p>
          <a:p>
            <a:pPr algn="ctr"/>
            <a:r>
              <a:rPr lang="en-US" sz="2400" dirty="0"/>
              <a:t>10/22/25</a:t>
            </a:r>
          </a:p>
        </p:txBody>
      </p:sp>
    </p:spTree>
    <p:extLst>
      <p:ext uri="{BB962C8B-B14F-4D97-AF65-F5344CB8AC3E}">
        <p14:creationId xmlns:p14="http://schemas.microsoft.com/office/powerpoint/2010/main" val="245731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4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9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5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7" presetClass="emph" presetSubtype="0" fill="remove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0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1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7" presetClass="emph" presetSubtype="0" fill="remove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5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6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50"/>
                            </p:stCondLst>
                            <p:childTnLst>
                              <p:par>
                                <p:cTn id="49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1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2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" dur="1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7" presetClass="emph" presetSubtype="0" fill="remove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6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7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1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7" presetClass="emph" presetSubtype="0" fill="remove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1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2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" dur="1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A4082-DD81-C970-1B6A-564345413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0BE3B7-3013-D82E-198B-88CA25004AD8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540983-985B-C04D-D294-F23AB41943F7}"/>
              </a:ext>
            </a:extLst>
          </p:cNvPr>
          <p:cNvSpPr txBox="1"/>
          <p:nvPr/>
        </p:nvSpPr>
        <p:spPr>
          <a:xfrm>
            <a:off x="687110" y="566564"/>
            <a:ext cx="1031871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dirty="0"/>
              <a:t>LED Module: Testing Plan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F1ECEA2-0B74-05BC-0EE1-BD37468A39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7999161"/>
              </p:ext>
            </p:extLst>
          </p:nvPr>
        </p:nvGraphicFramePr>
        <p:xfrm>
          <a:off x="1164838" y="1936955"/>
          <a:ext cx="9862324" cy="32371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1162">
                  <a:extLst>
                    <a:ext uri="{9D8B030D-6E8A-4147-A177-3AD203B41FA5}">
                      <a16:colId xmlns:a16="http://schemas.microsoft.com/office/drawing/2014/main" val="2993260609"/>
                    </a:ext>
                  </a:extLst>
                </a:gridCol>
                <a:gridCol w="4931162">
                  <a:extLst>
                    <a:ext uri="{9D8B030D-6E8A-4147-A177-3AD203B41FA5}">
                      <a16:colId xmlns:a16="http://schemas.microsoft.com/office/drawing/2014/main" val="2066119930"/>
                    </a:ext>
                  </a:extLst>
                </a:gridCol>
              </a:tblGrid>
              <a:tr h="655972">
                <a:tc>
                  <a:txBody>
                    <a:bodyPr/>
                    <a:lstStyle/>
                    <a:p>
                      <a:pPr algn="ctr"/>
                      <a:r>
                        <a:rPr lang="en-US" sz="2800"/>
                        <a:t>Hardware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>
                    <a:solidFill>
                      <a:srgbClr val="D12C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87965"/>
                  </a:ext>
                </a:extLst>
              </a:tr>
              <a:tr h="890248">
                <a:tc>
                  <a:txBody>
                    <a:bodyPr/>
                    <a:lstStyle/>
                    <a:p>
                      <a:r>
                        <a:rPr lang="en-US" sz="2000" dirty="0"/>
                        <a:t>Testing circuit resistance to vibrations and bumps with trial rides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Trial runs on the bike to fine tune brightness of LEDs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9068131"/>
                  </a:ext>
                </a:extLst>
              </a:tr>
              <a:tr h="815266">
                <a:tc>
                  <a:txBody>
                    <a:bodyPr/>
                    <a:lstStyle/>
                    <a:p>
                      <a:r>
                        <a:rPr lang="en-US" sz="2000" dirty="0"/>
                        <a:t>Testing casing vibrational resistance and reliability with trial rides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Refine code to reduce noise when accelerometer is mounted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635930"/>
                  </a:ext>
                </a:extLst>
              </a:tr>
              <a:tr h="875708">
                <a:tc>
                  <a:txBody>
                    <a:bodyPr/>
                    <a:lstStyle/>
                    <a:p>
                      <a:r>
                        <a:rPr lang="en-US" sz="2000" dirty="0"/>
                        <a:t>Ensuring zero-tolerance casing fit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000" dirty="0"/>
                        <a:t>Power cycle the brake light to ensure it connects to Bluetooth every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075678"/>
                  </a:ext>
                </a:extLst>
              </a:tr>
            </a:tbl>
          </a:graphicData>
        </a:graphic>
      </p:graphicFrame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82D76790-BA20-F23B-A975-51374F1D2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10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566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83D58-90FA-9153-98DC-492F8DC22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C2107C0-3A01-D72C-8B5C-C49B21D300ED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26" name="Picture 2" descr="TFT display of blue rectangles.">
            <a:extLst>
              <a:ext uri="{FF2B5EF4-FFF2-40B4-BE49-F238E27FC236}">
                <a16:creationId xmlns:a16="http://schemas.microsoft.com/office/drawing/2014/main" id="{AAACC55F-7F82-EDD6-3BFE-79CE22849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499" y="1631212"/>
            <a:ext cx="4883003" cy="366479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5ADC4E-B5F2-F6B3-97A0-1B893EBB3CBC}"/>
              </a:ext>
            </a:extLst>
          </p:cNvPr>
          <p:cNvSpPr txBox="1"/>
          <p:nvPr/>
        </p:nvSpPr>
        <p:spPr>
          <a:xfrm>
            <a:off x="605918" y="433144"/>
            <a:ext cx="1108316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/>
              <a:t>Display Module: Components</a:t>
            </a:r>
          </a:p>
        </p:txBody>
      </p:sp>
      <p:pic>
        <p:nvPicPr>
          <p:cNvPr id="6" name="Picture 5" descr="A red and white electronic device&#10;&#10;AI-generated content may be incorrect.">
            <a:extLst>
              <a:ext uri="{FF2B5EF4-FFF2-40B4-BE49-F238E27FC236}">
                <a16:creationId xmlns:a16="http://schemas.microsoft.com/office/drawing/2014/main" id="{89871578-F313-2A71-159E-E927ED12B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498" y="1419366"/>
            <a:ext cx="1741716" cy="1551215"/>
          </a:xfrm>
          <a:prstGeom prst="rect">
            <a:avLst/>
          </a:prstGeom>
        </p:spPr>
      </p:pic>
      <p:pic>
        <p:nvPicPr>
          <p:cNvPr id="7" name="Picture 6" descr="A red circuit board with black and white text&#10;&#10;AI-generated content may be incorrect.">
            <a:extLst>
              <a:ext uri="{FF2B5EF4-FFF2-40B4-BE49-F238E27FC236}">
                <a16:creationId xmlns:a16="http://schemas.microsoft.com/office/drawing/2014/main" id="{F58E3AEC-BF0F-185C-A097-DA6E5765C9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718" y="3158101"/>
            <a:ext cx="1863496" cy="15767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DF067E-D30D-D44E-08FB-C5F26118C6AE}"/>
              </a:ext>
            </a:extLst>
          </p:cNvPr>
          <p:cNvSpPr txBox="1"/>
          <p:nvPr/>
        </p:nvSpPr>
        <p:spPr>
          <a:xfrm>
            <a:off x="2843394" y="1964140"/>
            <a:ext cx="245913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ESP32 Thing Plus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599F7E-BC5F-B908-72E5-1A9757D9DA26}"/>
              </a:ext>
            </a:extLst>
          </p:cNvPr>
          <p:cNvSpPr txBox="1"/>
          <p:nvPr/>
        </p:nvSpPr>
        <p:spPr>
          <a:xfrm>
            <a:off x="6535407" y="5300686"/>
            <a:ext cx="375896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/>
              <a:t>2.2” Color LCD TFT Display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0B6E26-6CC2-9FAD-73E2-048291C3CBCD}"/>
              </a:ext>
            </a:extLst>
          </p:cNvPr>
          <p:cNvSpPr txBox="1"/>
          <p:nvPr/>
        </p:nvSpPr>
        <p:spPr>
          <a:xfrm>
            <a:off x="2843394" y="3348963"/>
            <a:ext cx="293726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Linear 3D </a:t>
            </a:r>
          </a:p>
          <a:p>
            <a:r>
              <a:rPr lang="en-US" sz="2400" dirty="0"/>
              <a:t>Hall-Effect Sensor</a:t>
            </a:r>
          </a:p>
          <a:p>
            <a:r>
              <a:rPr lang="en-US" sz="2400" dirty="0"/>
              <a:t>TMAG5273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3219DE0-4828-AE4E-B7F1-C54F00ED3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11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7B600B5-5358-7B4B-A445-9BB0C15F9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321" y="4837779"/>
            <a:ext cx="2254289" cy="13718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6EA187-8809-6F5C-2715-69DD3E914CDD}"/>
              </a:ext>
            </a:extLst>
          </p:cNvPr>
          <p:cNvSpPr txBox="1"/>
          <p:nvPr/>
        </p:nvSpPr>
        <p:spPr>
          <a:xfrm>
            <a:off x="3036400" y="5242562"/>
            <a:ext cx="262019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alibri"/>
                <a:ea typeface="Calibri"/>
                <a:cs typeface="Calibri"/>
              </a:rPr>
              <a:t>Lithium Ion Battery, 850 </a:t>
            </a:r>
            <a:r>
              <a:rPr lang="en-US" sz="2400" dirty="0" err="1">
                <a:latin typeface="Calibri"/>
                <a:ea typeface="Calibri"/>
                <a:cs typeface="Calibri"/>
              </a:rPr>
              <a:t>mAh</a:t>
            </a:r>
            <a:endParaRPr lang="en-US" sz="2400" dirty="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1127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19B11-5050-CFF9-181F-E80311C80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C9CDF54-BA7C-20D2-BA96-1E70D1EC56F2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BD7CC8-E942-032B-8103-C102C5974FE7}"/>
              </a:ext>
            </a:extLst>
          </p:cNvPr>
          <p:cNvSpPr txBox="1"/>
          <p:nvPr/>
        </p:nvSpPr>
        <p:spPr>
          <a:xfrm>
            <a:off x="605918" y="433144"/>
            <a:ext cx="1086980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/>
              <a:t>Display Module: Electrical Block Diagram</a:t>
            </a: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3FB76366-E817-6E19-5BEB-7077FF8741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825240" y="1158240"/>
            <a:ext cx="2423160" cy="242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C8A6452-6842-337B-1706-C8D7D6FC523C}"/>
              </a:ext>
            </a:extLst>
          </p:cNvPr>
          <p:cNvSpPr txBox="1"/>
          <p:nvPr/>
        </p:nvSpPr>
        <p:spPr>
          <a:xfrm>
            <a:off x="7767844" y="2101758"/>
            <a:ext cx="3931870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3.7V 850mAh Lion Battery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Power Requirements: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Total Power: ~0.823W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Current: ~222.3mA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Battery Life: ~3 hours 49 minutes</a:t>
            </a:r>
          </a:p>
        </p:txBody>
      </p:sp>
      <p:sp>
        <p:nvSpPr>
          <p:cNvPr id="18" name="Slide Number Placeholder 3">
            <a:extLst>
              <a:ext uri="{FF2B5EF4-FFF2-40B4-BE49-F238E27FC236}">
                <a16:creationId xmlns:a16="http://schemas.microsoft.com/office/drawing/2014/main" id="{26C338E1-C61C-3837-0AC4-DAA3385D6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12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  <p:pic>
        <p:nvPicPr>
          <p:cNvPr id="20" name="Picture 19" descr="A diagram of a computer&#10;&#10;AI-generated content may be incorrect.">
            <a:extLst>
              <a:ext uri="{FF2B5EF4-FFF2-40B4-BE49-F238E27FC236}">
                <a16:creationId xmlns:a16="http://schemas.microsoft.com/office/drawing/2014/main" id="{DE36A29F-71C6-F66E-83D8-FC640E8E2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6" t="12569" r="13511" b="11466"/>
          <a:stretch>
            <a:fillRect/>
          </a:stretch>
        </p:blipFill>
        <p:spPr>
          <a:xfrm>
            <a:off x="655079" y="1530989"/>
            <a:ext cx="6951768" cy="41687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8743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2D01F-10BC-CDCF-786D-8711D822D2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2739D9A5-D42F-9996-B658-CFCF14D18145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539E05-5DA7-C799-9ADE-DFB8CEE07E92}"/>
              </a:ext>
            </a:extLst>
          </p:cNvPr>
          <p:cNvSpPr txBox="1"/>
          <p:nvPr/>
        </p:nvSpPr>
        <p:spPr>
          <a:xfrm>
            <a:off x="605918" y="433144"/>
            <a:ext cx="1101458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/>
              <a:t>Display Module: CAD Drawings</a:t>
            </a:r>
          </a:p>
        </p:txBody>
      </p:sp>
      <p:pic>
        <p:nvPicPr>
          <p:cNvPr id="4" name="Picture 3" descr="A red object on graph paper&#10;&#10;AI-generated content may be incorrect.">
            <a:extLst>
              <a:ext uri="{FF2B5EF4-FFF2-40B4-BE49-F238E27FC236}">
                <a16:creationId xmlns:a16="http://schemas.microsoft.com/office/drawing/2014/main" id="{7F07331B-0A44-E267-72F0-38BD535F3D1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750" r="17302" b="5833"/>
          <a:stretch>
            <a:fillRect/>
          </a:stretch>
        </p:blipFill>
        <p:spPr>
          <a:xfrm>
            <a:off x="398750" y="1208097"/>
            <a:ext cx="3466363" cy="26642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A black rectangular object with a hole in the middle&#10;&#10;AI-generated content may be incorrect.">
            <a:extLst>
              <a:ext uri="{FF2B5EF4-FFF2-40B4-BE49-F238E27FC236}">
                <a16:creationId xmlns:a16="http://schemas.microsoft.com/office/drawing/2014/main" id="{D10B45F8-54AB-C1F6-BDD9-3EF3242503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50000"/>
                    </a14:imgEffect>
                    <a14:imgEffect>
                      <a14:brightnessContrast bright="21000" contrast="-46000"/>
                    </a14:imgEffect>
                  </a14:imgLayer>
                </a14:imgProps>
              </a:ext>
            </a:extLst>
          </a:blip>
          <a:srcRect l="127" t="28632" r="-124" b="20495"/>
          <a:stretch>
            <a:fillRect/>
          </a:stretch>
        </p:blipFill>
        <p:spPr>
          <a:xfrm>
            <a:off x="605918" y="4273268"/>
            <a:ext cx="2607561" cy="1803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37158F0-1F48-C29F-DC8A-65CB15AF8841}"/>
                  </a:ext>
                </a:extLst>
              </p14:cNvPr>
              <p14:cNvContentPartPr/>
              <p14:nvPr/>
            </p14:nvContentPartPr>
            <p14:xfrm>
              <a:off x="2239911" y="4919202"/>
              <a:ext cx="15362" cy="15362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37158F0-1F48-C29F-DC8A-65CB15AF884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71811" y="4151102"/>
                <a:ext cx="1536200" cy="153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5E7F399-B5D0-03A0-81BF-822C0C7BA96D}"/>
                  </a:ext>
                </a:extLst>
              </p14:cNvPr>
              <p14:cNvContentPartPr/>
              <p14:nvPr/>
            </p14:nvContentPartPr>
            <p14:xfrm>
              <a:off x="2239911" y="4919202"/>
              <a:ext cx="15362" cy="15362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5E7F399-B5D0-03A0-81BF-822C0C7BA96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71811" y="4151102"/>
                <a:ext cx="1536200" cy="15362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B5BF072E-6ECE-C6DB-C578-B6C6ACC46587}"/>
              </a:ext>
            </a:extLst>
          </p:cNvPr>
          <p:cNvSpPr/>
          <p:nvPr/>
        </p:nvSpPr>
        <p:spPr>
          <a:xfrm>
            <a:off x="2030408" y="3040431"/>
            <a:ext cx="204769" cy="201562"/>
          </a:xfrm>
          <a:prstGeom prst="star5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ar: 5 Points 12">
            <a:extLst>
              <a:ext uri="{FF2B5EF4-FFF2-40B4-BE49-F238E27FC236}">
                <a16:creationId xmlns:a16="http://schemas.microsoft.com/office/drawing/2014/main" id="{B20AE398-730B-25C0-778C-B371B48BD033}"/>
              </a:ext>
            </a:extLst>
          </p:cNvPr>
          <p:cNvSpPr/>
          <p:nvPr/>
        </p:nvSpPr>
        <p:spPr>
          <a:xfrm>
            <a:off x="3186232" y="2155527"/>
            <a:ext cx="228815" cy="207974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B8C7D610-62C8-50D6-0662-9E4B9BF6E232}"/>
              </a:ext>
            </a:extLst>
          </p:cNvPr>
          <p:cNvSpPr/>
          <p:nvPr/>
        </p:nvSpPr>
        <p:spPr>
          <a:xfrm>
            <a:off x="1887464" y="1890483"/>
            <a:ext cx="237097" cy="265952"/>
          </a:xfrm>
          <a:prstGeom prst="star5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tar: 5 Points 14">
            <a:extLst>
              <a:ext uri="{FF2B5EF4-FFF2-40B4-BE49-F238E27FC236}">
                <a16:creationId xmlns:a16="http://schemas.microsoft.com/office/drawing/2014/main" id="{92D69DE7-9963-54DA-F875-AE558B660C33}"/>
              </a:ext>
            </a:extLst>
          </p:cNvPr>
          <p:cNvSpPr/>
          <p:nvPr/>
        </p:nvSpPr>
        <p:spPr>
          <a:xfrm>
            <a:off x="4122967" y="1528719"/>
            <a:ext cx="361336" cy="373626"/>
          </a:xfrm>
          <a:prstGeom prst="star5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6" name="Star: 5 Points 15">
            <a:extLst>
              <a:ext uri="{FF2B5EF4-FFF2-40B4-BE49-F238E27FC236}">
                <a16:creationId xmlns:a16="http://schemas.microsoft.com/office/drawing/2014/main" id="{84909F58-2BFC-800A-F82F-8A5E9950D29B}"/>
              </a:ext>
            </a:extLst>
          </p:cNvPr>
          <p:cNvSpPr/>
          <p:nvPr/>
        </p:nvSpPr>
        <p:spPr>
          <a:xfrm>
            <a:off x="4122968" y="2352171"/>
            <a:ext cx="361336" cy="37362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7" name="Star: 5 Points 16">
            <a:extLst>
              <a:ext uri="{FF2B5EF4-FFF2-40B4-BE49-F238E27FC236}">
                <a16:creationId xmlns:a16="http://schemas.microsoft.com/office/drawing/2014/main" id="{3CD723D7-9FCC-B201-3009-413DD6655BC9}"/>
              </a:ext>
            </a:extLst>
          </p:cNvPr>
          <p:cNvSpPr/>
          <p:nvPr/>
        </p:nvSpPr>
        <p:spPr>
          <a:xfrm>
            <a:off x="4122967" y="3080888"/>
            <a:ext cx="361336" cy="373626"/>
          </a:xfrm>
          <a:prstGeom prst="star5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B1F702-2BE4-F05D-2754-606ECEFB34C5}"/>
              </a:ext>
            </a:extLst>
          </p:cNvPr>
          <p:cNvSpPr txBox="1"/>
          <p:nvPr/>
        </p:nvSpPr>
        <p:spPr>
          <a:xfrm>
            <a:off x="4514593" y="1290717"/>
            <a:ext cx="1840253" cy="9694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900"/>
              <a:t>Prongs that hold module in place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C14190-C4BC-B83B-BF98-A07001219513}"/>
              </a:ext>
            </a:extLst>
          </p:cNvPr>
          <p:cNvSpPr txBox="1"/>
          <p:nvPr/>
        </p:nvSpPr>
        <p:spPr>
          <a:xfrm>
            <a:off x="4553199" y="2338929"/>
            <a:ext cx="1763039" cy="3847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900"/>
              <a:t>Zip-tie ports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4276CC-E5C2-B15B-4FE6-110361EEE4E5}"/>
              </a:ext>
            </a:extLst>
          </p:cNvPr>
          <p:cNvSpPr txBox="1"/>
          <p:nvPr/>
        </p:nvSpPr>
        <p:spPr>
          <a:xfrm>
            <a:off x="4524710" y="2900552"/>
            <a:ext cx="2169799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900"/>
              <a:t>"Zero-tolerance" weather seal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6BECC47-75CF-7F26-AC7E-7B3182B0A082}"/>
              </a:ext>
            </a:extLst>
          </p:cNvPr>
          <p:cNvGrpSpPr/>
          <p:nvPr/>
        </p:nvGrpSpPr>
        <p:grpSpPr>
          <a:xfrm>
            <a:off x="9019705" y="1190988"/>
            <a:ext cx="2531137" cy="2527316"/>
            <a:chOff x="5075010" y="3655716"/>
            <a:chExt cx="2531137" cy="2527316"/>
          </a:xfrm>
        </p:grpSpPr>
        <p:sp>
          <p:nvSpPr>
            <p:cNvPr id="22" name="Star: 5 Points 21">
              <a:extLst>
                <a:ext uri="{FF2B5EF4-FFF2-40B4-BE49-F238E27FC236}">
                  <a16:creationId xmlns:a16="http://schemas.microsoft.com/office/drawing/2014/main" id="{BDC20393-5F78-CF49-99CE-B31A6EC3A0B9}"/>
                </a:ext>
              </a:extLst>
            </p:cNvPr>
            <p:cNvSpPr/>
            <p:nvPr/>
          </p:nvSpPr>
          <p:spPr>
            <a:xfrm>
              <a:off x="7244811" y="3806988"/>
              <a:ext cx="361336" cy="373626"/>
            </a:xfrm>
            <a:prstGeom prst="star5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00"/>
            </a:p>
          </p:txBody>
        </p:sp>
        <p:sp>
          <p:nvSpPr>
            <p:cNvPr id="23" name="Star: 5 Points 22">
              <a:extLst>
                <a:ext uri="{FF2B5EF4-FFF2-40B4-BE49-F238E27FC236}">
                  <a16:creationId xmlns:a16="http://schemas.microsoft.com/office/drawing/2014/main" id="{9B76A1A8-0965-6C45-B5F8-B8B8E5F379C2}"/>
                </a:ext>
              </a:extLst>
            </p:cNvPr>
            <p:cNvSpPr/>
            <p:nvPr/>
          </p:nvSpPr>
          <p:spPr>
            <a:xfrm>
              <a:off x="7244809" y="4687712"/>
              <a:ext cx="361336" cy="373626"/>
            </a:xfrm>
            <a:prstGeom prst="star5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0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F58F8C2-A781-8160-BE43-0F62E08AFEB5}"/>
                </a:ext>
              </a:extLst>
            </p:cNvPr>
            <p:cNvSpPr txBox="1"/>
            <p:nvPr/>
          </p:nvSpPr>
          <p:spPr>
            <a:xfrm>
              <a:off x="5075010" y="3655716"/>
              <a:ext cx="2169799" cy="677108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1900" dirty="0"/>
                <a:t>Buttons to adjust display UI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916A81F-6CFD-5443-BB33-31A01CEEFAD6}"/>
                </a:ext>
              </a:extLst>
            </p:cNvPr>
            <p:cNvSpPr txBox="1"/>
            <p:nvPr/>
          </p:nvSpPr>
          <p:spPr>
            <a:xfrm>
              <a:off x="5075010" y="4449816"/>
              <a:ext cx="2169799" cy="96949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1900" dirty="0"/>
                <a:t>Clamp mount </a:t>
              </a:r>
              <a:endParaRPr lang="en-US" dirty="0"/>
            </a:p>
            <a:p>
              <a:pPr algn="r"/>
              <a:r>
                <a:rPr lang="en-US" sz="1900" dirty="0"/>
                <a:t> with interior rubber paint </a:t>
              </a:r>
              <a:endParaRPr lang="en-US" dirty="0"/>
            </a:p>
          </p:txBody>
        </p:sp>
        <p:sp>
          <p:nvSpPr>
            <p:cNvPr id="29" name="Star: 5 Points 28">
              <a:extLst>
                <a:ext uri="{FF2B5EF4-FFF2-40B4-BE49-F238E27FC236}">
                  <a16:creationId xmlns:a16="http://schemas.microsoft.com/office/drawing/2014/main" id="{F1D6F351-1764-F537-9CFE-B653C2DE3AD7}"/>
                </a:ext>
              </a:extLst>
            </p:cNvPr>
            <p:cNvSpPr/>
            <p:nvPr/>
          </p:nvSpPr>
          <p:spPr>
            <a:xfrm>
              <a:off x="7244811" y="5624931"/>
              <a:ext cx="361336" cy="373626"/>
            </a:xfrm>
            <a:prstGeom prst="star5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0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6C9D1A1-C1B2-12B6-DD88-406440D04A66}"/>
                </a:ext>
              </a:extLst>
            </p:cNvPr>
            <p:cNvSpPr txBox="1"/>
            <p:nvPr/>
          </p:nvSpPr>
          <p:spPr>
            <a:xfrm>
              <a:off x="5075010" y="5505924"/>
              <a:ext cx="2169799" cy="677108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1900"/>
                <a:t>Clamshell secured by nuts and bolts 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6FB160DD-D140-EF3F-5AEF-17E2ABE554BF}"/>
              </a:ext>
            </a:extLst>
          </p:cNvPr>
          <p:cNvSpPr txBox="1"/>
          <p:nvPr/>
        </p:nvSpPr>
        <p:spPr>
          <a:xfrm>
            <a:off x="9482111" y="4276659"/>
            <a:ext cx="2040956" cy="184665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900" b="1" dirty="0"/>
              <a:t>Display Module:</a:t>
            </a:r>
          </a:p>
          <a:p>
            <a:pPr algn="ctr"/>
            <a:r>
              <a:rPr lang="en-US" sz="1900" dirty="0"/>
              <a:t>1.0 inch thick</a:t>
            </a:r>
          </a:p>
          <a:p>
            <a:pPr algn="ctr"/>
            <a:r>
              <a:rPr lang="en-US" sz="1900" dirty="0"/>
              <a:t> (total w/o clamp and buttons) </a:t>
            </a:r>
          </a:p>
          <a:p>
            <a:pPr algn="ctr"/>
            <a:r>
              <a:rPr lang="en-US" sz="1900" dirty="0"/>
              <a:t>3.6 inches tall</a:t>
            </a:r>
          </a:p>
          <a:p>
            <a:pPr algn="ctr"/>
            <a:r>
              <a:rPr lang="en-US" sz="1900" dirty="0"/>
              <a:t>3.0 inches wide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FBAEF16-726D-DA28-CDC7-40866A99AFDD}"/>
              </a:ext>
            </a:extLst>
          </p:cNvPr>
          <p:cNvGrpSpPr/>
          <p:nvPr/>
        </p:nvGrpSpPr>
        <p:grpSpPr>
          <a:xfrm>
            <a:off x="5991327" y="-259495"/>
            <a:ext cx="3639853" cy="4457178"/>
            <a:chOff x="6359383" y="222966"/>
            <a:chExt cx="3639853" cy="4457178"/>
          </a:xfrm>
        </p:grpSpPr>
        <p:pic>
          <p:nvPicPr>
            <p:cNvPr id="26" name="Picture 25" descr="A blue rectangular object with a square window&#10;&#10;AI-generated content may be incorrect.">
              <a:extLst>
                <a:ext uri="{FF2B5EF4-FFF2-40B4-BE49-F238E27FC236}">
                  <a16:creationId xmlns:a16="http://schemas.microsoft.com/office/drawing/2014/main" id="{E875739A-A2EA-29FF-A405-0BB048E54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359383" y="222966"/>
              <a:ext cx="3639853" cy="4457178"/>
            </a:xfrm>
            <a:prstGeom prst="rect">
              <a:avLst/>
            </a:prstGeom>
          </p:spPr>
        </p:pic>
        <p:sp>
          <p:nvSpPr>
            <p:cNvPr id="24" name="Star: 5 Points 23">
              <a:extLst>
                <a:ext uri="{FF2B5EF4-FFF2-40B4-BE49-F238E27FC236}">
                  <a16:creationId xmlns:a16="http://schemas.microsoft.com/office/drawing/2014/main" id="{69EDDF6A-2734-0785-3814-240F2DF40E1A}"/>
                </a:ext>
              </a:extLst>
            </p:cNvPr>
            <p:cNvSpPr/>
            <p:nvPr/>
          </p:nvSpPr>
          <p:spPr>
            <a:xfrm>
              <a:off x="7176971" y="2896499"/>
              <a:ext cx="183459" cy="203366"/>
            </a:xfrm>
            <a:prstGeom prst="star5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00"/>
            </a:p>
          </p:txBody>
        </p:sp>
        <p:sp>
          <p:nvSpPr>
            <p:cNvPr id="31" name="Star: 5 Points 30">
              <a:extLst>
                <a:ext uri="{FF2B5EF4-FFF2-40B4-BE49-F238E27FC236}">
                  <a16:creationId xmlns:a16="http://schemas.microsoft.com/office/drawing/2014/main" id="{5FFD4065-EC28-E8A9-5C54-7912352FE4F5}"/>
                </a:ext>
              </a:extLst>
            </p:cNvPr>
            <p:cNvSpPr/>
            <p:nvPr/>
          </p:nvSpPr>
          <p:spPr>
            <a:xfrm>
              <a:off x="8793855" y="3033048"/>
              <a:ext cx="248211" cy="223533"/>
            </a:xfrm>
            <a:prstGeom prst="star5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00"/>
            </a:p>
          </p:txBody>
        </p:sp>
      </p:grpSp>
      <p:sp>
        <p:nvSpPr>
          <p:cNvPr id="36" name="Slide Number Placeholder 3">
            <a:extLst>
              <a:ext uri="{FF2B5EF4-FFF2-40B4-BE49-F238E27FC236}">
                <a16:creationId xmlns:a16="http://schemas.microsoft.com/office/drawing/2014/main" id="{0C455E08-92E2-95F1-F131-7F1AFB5FE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13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37FB86C-4D8F-8AB9-24DE-F142309D367E}"/>
              </a:ext>
            </a:extLst>
          </p:cNvPr>
          <p:cNvSpPr txBox="1"/>
          <p:nvPr/>
        </p:nvSpPr>
        <p:spPr>
          <a:xfrm>
            <a:off x="3494115" y="4398310"/>
            <a:ext cx="2040956" cy="155427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900" b="1" dirty="0"/>
              <a:t>Hall-Effect Sensor Housing:</a:t>
            </a:r>
          </a:p>
          <a:p>
            <a:pPr algn="ctr"/>
            <a:r>
              <a:rPr lang="en-US" sz="1900" dirty="0"/>
              <a:t>1.0 inches long</a:t>
            </a:r>
          </a:p>
          <a:p>
            <a:pPr algn="ctr"/>
            <a:r>
              <a:rPr lang="en-US" sz="1900" dirty="0"/>
              <a:t>2.0 inches wide</a:t>
            </a:r>
          </a:p>
          <a:p>
            <a:pPr algn="ctr"/>
            <a:r>
              <a:rPr lang="en-US" sz="1900" dirty="0"/>
              <a:t>0.75 inch tall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0CF2A8-97EF-7DCB-FCF5-A54E2B41729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95707" y="4787198"/>
            <a:ext cx="1629103" cy="2104761"/>
          </a:xfrm>
          <a:prstGeom prst="rect">
            <a:avLst/>
          </a:prstGeom>
        </p:spPr>
      </p:pic>
      <p:sp>
        <p:nvSpPr>
          <p:cNvPr id="33" name="Star: 5 Points 32">
            <a:extLst>
              <a:ext uri="{FF2B5EF4-FFF2-40B4-BE49-F238E27FC236}">
                <a16:creationId xmlns:a16="http://schemas.microsoft.com/office/drawing/2014/main" id="{16AB0F31-BE38-98EB-3A01-883BCBCDC96C}"/>
              </a:ext>
            </a:extLst>
          </p:cNvPr>
          <p:cNvSpPr/>
          <p:nvPr/>
        </p:nvSpPr>
        <p:spPr>
          <a:xfrm>
            <a:off x="6925289" y="5778860"/>
            <a:ext cx="184969" cy="179243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00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39498BB-1B3C-9260-44AE-50A22B24A9EE}"/>
              </a:ext>
            </a:extLst>
          </p:cNvPr>
          <p:cNvCxnSpPr>
            <a:cxnSpLocks/>
          </p:cNvCxnSpPr>
          <p:nvPr/>
        </p:nvCxnSpPr>
        <p:spPr>
          <a:xfrm flipH="1" flipV="1">
            <a:off x="3331860" y="2662353"/>
            <a:ext cx="316415" cy="2510843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56E8E0F-4286-40E0-531A-C2BD653E16BF}"/>
              </a:ext>
            </a:extLst>
          </p:cNvPr>
          <p:cNvCxnSpPr>
            <a:cxnSpLocks/>
          </p:cNvCxnSpPr>
          <p:nvPr/>
        </p:nvCxnSpPr>
        <p:spPr>
          <a:xfrm flipH="1" flipV="1">
            <a:off x="2355946" y="2656841"/>
            <a:ext cx="1297127" cy="2765615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CB00647F-5FA7-834C-6FA5-D870493F3257}"/>
              </a:ext>
            </a:extLst>
          </p:cNvPr>
          <p:cNvCxnSpPr>
            <a:cxnSpLocks/>
          </p:cNvCxnSpPr>
          <p:nvPr/>
        </p:nvCxnSpPr>
        <p:spPr>
          <a:xfrm flipH="1" flipV="1">
            <a:off x="3071048" y="5233620"/>
            <a:ext cx="625281" cy="518848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7" name="Picture 66" descr="A blue and white object&#10;&#10;AI-generated content may be incorrect.">
            <a:extLst>
              <a:ext uri="{FF2B5EF4-FFF2-40B4-BE49-F238E27FC236}">
                <a16:creationId xmlns:a16="http://schemas.microsoft.com/office/drawing/2014/main" id="{4F4D9991-1712-6909-69D8-B04C01889AB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119" y="2637124"/>
            <a:ext cx="3950883" cy="3053064"/>
          </a:xfrm>
          <a:prstGeom prst="rect">
            <a:avLst/>
          </a:prstGeom>
        </p:spPr>
      </p:pic>
      <p:sp>
        <p:nvSpPr>
          <p:cNvPr id="68" name="Star: 5 Points 67">
            <a:extLst>
              <a:ext uri="{FF2B5EF4-FFF2-40B4-BE49-F238E27FC236}">
                <a16:creationId xmlns:a16="http://schemas.microsoft.com/office/drawing/2014/main" id="{D6DEE718-EE31-78C2-D057-73A4421435A9}"/>
              </a:ext>
            </a:extLst>
          </p:cNvPr>
          <p:cNvSpPr/>
          <p:nvPr/>
        </p:nvSpPr>
        <p:spPr>
          <a:xfrm>
            <a:off x="8126837" y="4474235"/>
            <a:ext cx="248211" cy="223533"/>
          </a:xfrm>
          <a:prstGeom prst="star5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00"/>
          </a:p>
        </p:txBody>
      </p:sp>
      <p:sp>
        <p:nvSpPr>
          <p:cNvPr id="69" name="Star: 5 Points 68">
            <a:extLst>
              <a:ext uri="{FF2B5EF4-FFF2-40B4-BE49-F238E27FC236}">
                <a16:creationId xmlns:a16="http://schemas.microsoft.com/office/drawing/2014/main" id="{532398E0-B28A-1AB6-EAD5-54CA73C56E32}"/>
              </a:ext>
            </a:extLst>
          </p:cNvPr>
          <p:cNvSpPr/>
          <p:nvPr/>
        </p:nvSpPr>
        <p:spPr>
          <a:xfrm>
            <a:off x="7623466" y="3693074"/>
            <a:ext cx="184969" cy="179243"/>
          </a:xfrm>
          <a:prstGeom prst="star5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E7ED73E-FF89-A4D6-CC15-D473F60C0B1E}"/>
              </a:ext>
            </a:extLst>
          </p:cNvPr>
          <p:cNvCxnSpPr>
            <a:cxnSpLocks/>
          </p:cNvCxnSpPr>
          <p:nvPr/>
        </p:nvCxnSpPr>
        <p:spPr>
          <a:xfrm flipH="1" flipV="1">
            <a:off x="8991932" y="3977318"/>
            <a:ext cx="655435" cy="77872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6A20690-8755-8B5A-CD1A-AF17A8EA339A}"/>
              </a:ext>
            </a:extLst>
          </p:cNvPr>
          <p:cNvCxnSpPr>
            <a:cxnSpLocks/>
          </p:cNvCxnSpPr>
          <p:nvPr/>
        </p:nvCxnSpPr>
        <p:spPr>
          <a:xfrm flipH="1" flipV="1">
            <a:off x="8549904" y="4544941"/>
            <a:ext cx="1179807" cy="1083498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BE8D5D7-2AC4-6304-6A46-02FD5A6B295D}"/>
              </a:ext>
            </a:extLst>
          </p:cNvPr>
          <p:cNvCxnSpPr>
            <a:cxnSpLocks/>
          </p:cNvCxnSpPr>
          <p:nvPr/>
        </p:nvCxnSpPr>
        <p:spPr>
          <a:xfrm flipH="1" flipV="1">
            <a:off x="6808915" y="4919202"/>
            <a:ext cx="2902947" cy="1048902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Star: 5 Points 82">
            <a:extLst>
              <a:ext uri="{FF2B5EF4-FFF2-40B4-BE49-F238E27FC236}">
                <a16:creationId xmlns:a16="http://schemas.microsoft.com/office/drawing/2014/main" id="{E7A72313-E06D-7F2C-EA28-7AC5CD2F5E9A}"/>
              </a:ext>
            </a:extLst>
          </p:cNvPr>
          <p:cNvSpPr/>
          <p:nvPr/>
        </p:nvSpPr>
        <p:spPr>
          <a:xfrm>
            <a:off x="6621636" y="5536916"/>
            <a:ext cx="155662" cy="206821"/>
          </a:xfrm>
          <a:prstGeom prst="star5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00"/>
          </a:p>
        </p:txBody>
      </p:sp>
      <p:sp>
        <p:nvSpPr>
          <p:cNvPr id="84" name="Star: 5 Points 83">
            <a:extLst>
              <a:ext uri="{FF2B5EF4-FFF2-40B4-BE49-F238E27FC236}">
                <a16:creationId xmlns:a16="http://schemas.microsoft.com/office/drawing/2014/main" id="{BB04E074-2076-ADE4-5D4C-C2F3AD72B419}"/>
              </a:ext>
            </a:extLst>
          </p:cNvPr>
          <p:cNvSpPr/>
          <p:nvPr/>
        </p:nvSpPr>
        <p:spPr>
          <a:xfrm>
            <a:off x="7125200" y="3614893"/>
            <a:ext cx="155662" cy="206821"/>
          </a:xfrm>
          <a:prstGeom prst="star5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3111742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6F1813-4F79-830E-6B6C-EA05B53A5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B342A9-64C1-2283-1F6B-B6672E908843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BAFFB7-7BAC-6218-CD59-A95E84A8319A}"/>
              </a:ext>
            </a:extLst>
          </p:cNvPr>
          <p:cNvSpPr txBox="1"/>
          <p:nvPr/>
        </p:nvSpPr>
        <p:spPr>
          <a:xfrm>
            <a:off x="605918" y="433144"/>
            <a:ext cx="1099934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/>
              <a:t>Display Module: Risk Mitigation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EAC1F32-B881-D0EA-BFA9-D99D9F08FA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7027843"/>
              </p:ext>
            </p:extLst>
          </p:nvPr>
        </p:nvGraphicFramePr>
        <p:xfrm>
          <a:off x="6877694" y="1202585"/>
          <a:ext cx="4805464" cy="4954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2732">
                  <a:extLst>
                    <a:ext uri="{9D8B030D-6E8A-4147-A177-3AD203B41FA5}">
                      <a16:colId xmlns:a16="http://schemas.microsoft.com/office/drawing/2014/main" val="2993260609"/>
                    </a:ext>
                  </a:extLst>
                </a:gridCol>
                <a:gridCol w="2402732">
                  <a:extLst>
                    <a:ext uri="{9D8B030D-6E8A-4147-A177-3AD203B41FA5}">
                      <a16:colId xmlns:a16="http://schemas.microsoft.com/office/drawing/2014/main" val="2066119930"/>
                    </a:ext>
                  </a:extLst>
                </a:gridCol>
              </a:tblGrid>
              <a:tr h="985511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Hardware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>
                    <a:solidFill>
                      <a:srgbClr val="D12C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87965"/>
                  </a:ext>
                </a:extLst>
              </a:tr>
              <a:tr h="101217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Original display non-functional out of the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Intuitive and non-intrusive user interface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9068131"/>
                  </a:ext>
                </a:extLst>
              </a:tr>
              <a:tr h="985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Proper fitment of display components inside housings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Stable Bluetooth connection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635930"/>
                  </a:ext>
                </a:extLst>
              </a:tr>
              <a:tr h="985511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Circuit damage due to vibrations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Conversion rate and accuracy of Hall-Effect sensor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075678"/>
                  </a:ext>
                </a:extLst>
              </a:tr>
              <a:tr h="985511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Magnetic</a:t>
                      </a:r>
                    </a:p>
                    <a:p>
                      <a:pPr lvl="0" algn="ctr">
                        <a:buNone/>
                      </a:pPr>
                      <a:r>
                        <a:rPr lang="en-US"/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1-axis read measurement conversion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0351933"/>
                  </a:ext>
                </a:extLst>
              </a:tr>
            </a:tbl>
          </a:graphicData>
        </a:graphic>
      </p:graphicFrame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B9F8A94-E660-5338-ABBD-093D20E2C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730"/>
          <a:stretch>
            <a:fillRect/>
          </a:stretch>
        </p:blipFill>
        <p:spPr>
          <a:xfrm>
            <a:off x="508842" y="1721360"/>
            <a:ext cx="6181908" cy="4072307"/>
          </a:xfrm>
          <a:prstGeom prst="rect">
            <a:avLst/>
          </a:pr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76A70F3-5867-96BA-A3F3-153719E7B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39958" y="6210331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14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5D7598-4E7A-2587-3809-3D45EB082F4C}"/>
              </a:ext>
            </a:extLst>
          </p:cNvPr>
          <p:cNvSpPr txBox="1"/>
          <p:nvPr/>
        </p:nvSpPr>
        <p:spPr>
          <a:xfrm>
            <a:off x="473813" y="1321250"/>
            <a:ext cx="39900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Tachometer Sensor Calibration:</a:t>
            </a:r>
          </a:p>
        </p:txBody>
      </p:sp>
    </p:spTree>
    <p:extLst>
      <p:ext uri="{BB962C8B-B14F-4D97-AF65-F5344CB8AC3E}">
        <p14:creationId xmlns:p14="http://schemas.microsoft.com/office/powerpoint/2010/main" val="3897806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94560-DB0E-BFE0-7830-3C70B44B2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230017C-22BD-65EE-C43C-A315E14F6204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D3EA13-0B20-7EC6-E59D-41E0478405F0}"/>
              </a:ext>
            </a:extLst>
          </p:cNvPr>
          <p:cNvSpPr txBox="1"/>
          <p:nvPr/>
        </p:nvSpPr>
        <p:spPr>
          <a:xfrm>
            <a:off x="687110" y="566564"/>
            <a:ext cx="1031871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/>
              <a:t>Display Module: Testing Plan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A9F1C6E-B06A-4CD0-229F-393A421DAE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4103"/>
              </p:ext>
            </p:extLst>
          </p:nvPr>
        </p:nvGraphicFramePr>
        <p:xfrm>
          <a:off x="1243905" y="1796485"/>
          <a:ext cx="10200844" cy="3401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0422">
                  <a:extLst>
                    <a:ext uri="{9D8B030D-6E8A-4147-A177-3AD203B41FA5}">
                      <a16:colId xmlns:a16="http://schemas.microsoft.com/office/drawing/2014/main" val="2993260609"/>
                    </a:ext>
                  </a:extLst>
                </a:gridCol>
                <a:gridCol w="5100422">
                  <a:extLst>
                    <a:ext uri="{9D8B030D-6E8A-4147-A177-3AD203B41FA5}">
                      <a16:colId xmlns:a16="http://schemas.microsoft.com/office/drawing/2014/main" val="2066119930"/>
                    </a:ext>
                  </a:extLst>
                </a:gridCol>
              </a:tblGrid>
              <a:tr h="764731">
                <a:tc>
                  <a:txBody>
                    <a:bodyPr/>
                    <a:lstStyle/>
                    <a:p>
                      <a:pPr algn="ctr"/>
                      <a:r>
                        <a:rPr lang="en-US" sz="2800"/>
                        <a:t>Hardware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>
                    <a:solidFill>
                      <a:srgbClr val="D12C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87965"/>
                  </a:ext>
                </a:extLst>
              </a:tr>
              <a:tr h="1041617">
                <a:tc>
                  <a:txBody>
                    <a:bodyPr/>
                    <a:lstStyle/>
                    <a:p>
                      <a:pPr algn="ctr"/>
                      <a:r>
                        <a:rPr lang="en-US" sz="2000"/>
                        <a:t>Mount display module on handle-bar to test stability of 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Use cardboard plate to test for consistent, stable Bluetooth connections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9068131"/>
                  </a:ext>
                </a:extLst>
              </a:tr>
              <a:tr h="7975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Ride bike both with the display and with an iPhone to gauge display reading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Test non-intrusive UI though trial rides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635930"/>
                  </a:ext>
                </a:extLst>
              </a:tr>
              <a:tr h="7975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Successfully mount magnets on bike wheel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Track distance travelled with the Hall-Effect sensor and with GPS, measuring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075678"/>
                  </a:ext>
                </a:extLst>
              </a:tr>
            </a:tbl>
          </a:graphicData>
        </a:graphic>
      </p:graphicFrame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83B25B1E-7F22-7FD9-6AAE-AB7A4AAE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15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735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FA484-7E2F-D2E7-6941-5D598E8C8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A9F2B8-72ED-587A-D267-39C70058D8C8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319B6F-7B1C-1664-29F9-7C495615A338}"/>
              </a:ext>
            </a:extLst>
          </p:cNvPr>
          <p:cNvSpPr txBox="1"/>
          <p:nvPr/>
        </p:nvSpPr>
        <p:spPr>
          <a:xfrm>
            <a:off x="421097" y="285498"/>
            <a:ext cx="1099934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/>
              <a:t>Gantt </a:t>
            </a:r>
          </a:p>
          <a:p>
            <a:r>
              <a:rPr lang="en-US" sz="4400" b="1" dirty="0"/>
              <a:t>Chart</a:t>
            </a:r>
          </a:p>
        </p:txBody>
      </p:sp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517D4F2-635F-95EC-363E-3DCEEB8A4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69" y="285498"/>
            <a:ext cx="9647134" cy="6253414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B16E901-6CE3-2195-E4CF-565CD1FF0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16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637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6D4695-D1A7-39E3-DA1E-696BAEAABC86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1F8F6B-7C70-3C0F-C1BC-4263E017C7AD}"/>
              </a:ext>
            </a:extLst>
          </p:cNvPr>
          <p:cNvSpPr txBox="1"/>
          <p:nvPr/>
        </p:nvSpPr>
        <p:spPr>
          <a:xfrm>
            <a:off x="326088" y="170333"/>
            <a:ext cx="1087775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/>
              <a:t>Bill of Materials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0FE0D3F-8B69-EEA6-9667-BC32CF9DFF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3077281"/>
              </p:ext>
            </p:extLst>
          </p:nvPr>
        </p:nvGraphicFramePr>
        <p:xfrm>
          <a:off x="1303695" y="1197576"/>
          <a:ext cx="9900149" cy="5029044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3295641">
                  <a:extLst>
                    <a:ext uri="{9D8B030D-6E8A-4147-A177-3AD203B41FA5}">
                      <a16:colId xmlns:a16="http://schemas.microsoft.com/office/drawing/2014/main" val="1185690848"/>
                    </a:ext>
                  </a:extLst>
                </a:gridCol>
                <a:gridCol w="3302254">
                  <a:extLst>
                    <a:ext uri="{9D8B030D-6E8A-4147-A177-3AD203B41FA5}">
                      <a16:colId xmlns:a16="http://schemas.microsoft.com/office/drawing/2014/main" val="3039970548"/>
                    </a:ext>
                  </a:extLst>
                </a:gridCol>
                <a:gridCol w="3302254">
                  <a:extLst>
                    <a:ext uri="{9D8B030D-6E8A-4147-A177-3AD203B41FA5}">
                      <a16:colId xmlns:a16="http://schemas.microsoft.com/office/drawing/2014/main" val="3420573106"/>
                    </a:ext>
                  </a:extLst>
                </a:gridCol>
              </a:tblGrid>
              <a:tr h="43614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FFFF"/>
                          </a:solidFill>
                        </a:rPr>
                        <a:t>Component</a:t>
                      </a:r>
                    </a:p>
                  </a:txBody>
                  <a:tcPr>
                    <a:solidFill>
                      <a:srgbClr val="D12C1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FFFF"/>
                          </a:solidFill>
                        </a:rPr>
                        <a:t>Price (USD)</a:t>
                      </a:r>
                    </a:p>
                  </a:txBody>
                  <a:tcPr>
                    <a:solidFill>
                      <a:srgbClr val="D12C1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FFFFF"/>
                          </a:solidFill>
                        </a:rPr>
                        <a:t>Supplier</a:t>
                      </a:r>
                    </a:p>
                  </a:txBody>
                  <a:tcPr>
                    <a:solidFill>
                      <a:srgbClr val="D12C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0006228"/>
                  </a:ext>
                </a:extLst>
              </a:tr>
              <a:tr h="43614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SparkFun Triple Axis Accelerometer Breakout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Amazon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7787339"/>
                  </a:ext>
                </a:extLst>
              </a:tr>
              <a:tr h="43614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SparkFun Linear 3D Hall-Effect Sensor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Amazon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004398"/>
                  </a:ext>
                </a:extLst>
              </a:tr>
              <a:tr h="43614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LED – Super Bright Red (25 Pack)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SparkFun Electronics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8139089"/>
                  </a:ext>
                </a:extLst>
              </a:tr>
              <a:tr h="43614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SparkFun Qwiic Cable Kit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>
                          <a:solidFill>
                            <a:srgbClr val="000000"/>
                          </a:solidFill>
                        </a:rPr>
                        <a:t>SparkFun Electronics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8104094"/>
                  </a:ext>
                </a:extLst>
              </a:tr>
              <a:tr h="43614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SparkFun Capacitor Kit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>
                          <a:solidFill>
                            <a:srgbClr val="000000"/>
                          </a:solidFill>
                        </a:rPr>
                        <a:t>SparkFun Electronics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1877081"/>
                  </a:ext>
                </a:extLst>
              </a:tr>
              <a:tr h="43614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2.2" 18-Bit Color TFT LCD with MicroSD Card Breakout – EYESPI Connector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err="1">
                          <a:solidFill>
                            <a:srgbClr val="000000"/>
                          </a:solidFill>
                        </a:rPr>
                        <a:t>AdaFruit</a:t>
                      </a:r>
                      <a:r>
                        <a:rPr lang="en-US" sz="1800" u="none" strike="noStrike" noProof="0">
                          <a:solidFill>
                            <a:srgbClr val="000000"/>
                          </a:solidFill>
                        </a:rPr>
                        <a:t> Industries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5913419"/>
                  </a:ext>
                </a:extLst>
              </a:tr>
              <a:tr h="43614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2x </a:t>
                      </a:r>
                      <a:r>
                        <a:rPr lang="en-US" err="1"/>
                        <a:t>SparkFun</a:t>
                      </a:r>
                      <a:r>
                        <a:rPr lang="en-US"/>
                        <a:t> Thing Plus – ESP32 WROOM (Micro-B)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$25 Each</a:t>
                      </a:r>
                    </a:p>
                    <a:p>
                      <a:pPr lvl="0" algn="ctr">
                        <a:buNone/>
                      </a:pPr>
                      <a:r>
                        <a:rPr lang="en-US" dirty="0"/>
                        <a:t>$50 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>
                          <a:solidFill>
                            <a:srgbClr val="000000"/>
                          </a:solidFill>
                        </a:rPr>
                        <a:t>SparkFun Electronics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9571808"/>
                  </a:ext>
                </a:extLst>
              </a:tr>
              <a:tr h="44981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1"/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1" dirty="0"/>
                        <a:t>$132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563879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A82F3-0312-A354-6AD6-207709257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226620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17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9600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1D21C-7DA3-5647-612D-A14C467EE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745931D-4076-7586-A228-B49F1F4AFE4E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1CC8FD-BC0F-542C-A714-2A674F7EE0DD}"/>
              </a:ext>
            </a:extLst>
          </p:cNvPr>
          <p:cNvSpPr txBox="1"/>
          <p:nvPr/>
        </p:nvSpPr>
        <p:spPr>
          <a:xfrm>
            <a:off x="596329" y="504656"/>
            <a:ext cx="1099934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/>
              <a:t>Summary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E64C77-2A3C-F456-FD53-46C8342B2FFF}"/>
              </a:ext>
            </a:extLst>
          </p:cNvPr>
          <p:cNvSpPr txBox="1"/>
          <p:nvPr/>
        </p:nvSpPr>
        <p:spPr>
          <a:xfrm>
            <a:off x="983225" y="1433870"/>
            <a:ext cx="9840451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Identified a problem in the biking community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Explained our solution to this problem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Reviewed the technical execution of our solution and how each component is implemented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Explained risks, testing plan and project management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654582A0-0AB1-0BEB-1607-502A703EB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18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908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2D029-98F3-9ECA-C2FD-A6A2D3D3B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E02476-CBAD-CC07-37E8-CE15C3594D68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661C1C-41C4-24BE-857C-7A193BF16728}"/>
              </a:ext>
            </a:extLst>
          </p:cNvPr>
          <p:cNvSpPr txBox="1"/>
          <p:nvPr/>
        </p:nvSpPr>
        <p:spPr>
          <a:xfrm>
            <a:off x="596329" y="2659559"/>
            <a:ext cx="1099934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/>
              <a:t>Questions?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B8A1A07-BF07-40D2-B9A2-A405BEF2E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19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85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C9B03-333B-8D65-55FB-B22D280F3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82829A7-3303-7E34-2A07-3232F318155B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680629-7748-9B3E-CC7B-4F9D7D391751}"/>
              </a:ext>
            </a:extLst>
          </p:cNvPr>
          <p:cNvSpPr txBox="1"/>
          <p:nvPr/>
        </p:nvSpPr>
        <p:spPr>
          <a:xfrm>
            <a:off x="1386276" y="663001"/>
            <a:ext cx="930613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 dirty="0">
                <a:latin typeface="Aptos SemiBold" panose="020B0004020202020204" pitchFamily="34" charset="0"/>
              </a:rPr>
              <a:t>Team Members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A01806-FCB9-0CB1-E448-531644DF5C43}"/>
              </a:ext>
            </a:extLst>
          </p:cNvPr>
          <p:cNvSpPr txBox="1"/>
          <p:nvPr/>
        </p:nvSpPr>
        <p:spPr>
          <a:xfrm>
            <a:off x="245866" y="4275877"/>
            <a:ext cx="320651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Rowan McCune</a:t>
            </a:r>
          </a:p>
          <a:p>
            <a:pPr algn="ctr"/>
            <a:r>
              <a:rPr lang="en-US" dirty="0"/>
              <a:t>Electrical Engineering</a:t>
            </a:r>
          </a:p>
          <a:p>
            <a:pPr algn="ctr"/>
            <a:r>
              <a:rPr lang="en-US" dirty="0"/>
              <a:t>Hall-Effect Sensor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A804D0-E14F-6678-BC9D-3434C133B271}"/>
              </a:ext>
            </a:extLst>
          </p:cNvPr>
          <p:cNvSpPr txBox="1"/>
          <p:nvPr/>
        </p:nvSpPr>
        <p:spPr>
          <a:xfrm>
            <a:off x="2672501" y="4275877"/>
            <a:ext cx="342349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Jacob Nguyen</a:t>
            </a:r>
          </a:p>
          <a:p>
            <a:pPr algn="ctr"/>
            <a:r>
              <a:rPr lang="en-US" dirty="0"/>
              <a:t>Electrical Engineering</a:t>
            </a:r>
          </a:p>
          <a:p>
            <a:pPr algn="ctr"/>
            <a:r>
              <a:rPr lang="en-US" dirty="0"/>
              <a:t>LED Array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4E90C2-A2C0-F5F8-F48B-84883E0529D0}"/>
              </a:ext>
            </a:extLst>
          </p:cNvPr>
          <p:cNvSpPr txBox="1"/>
          <p:nvPr/>
        </p:nvSpPr>
        <p:spPr>
          <a:xfrm>
            <a:off x="8610600" y="4235584"/>
            <a:ext cx="27002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Roman Tagliola</a:t>
            </a:r>
          </a:p>
          <a:p>
            <a:pPr algn="ctr"/>
            <a:r>
              <a:rPr lang="en-US" dirty="0"/>
              <a:t>Aerospace Engineering</a:t>
            </a:r>
          </a:p>
          <a:p>
            <a:pPr algn="ctr"/>
            <a:r>
              <a:rPr lang="en-US" dirty="0"/>
              <a:t>LCD Display</a:t>
            </a:r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909A20-6994-09C3-6DC2-EB06B86E1FE9}"/>
              </a:ext>
            </a:extLst>
          </p:cNvPr>
          <p:cNvSpPr txBox="1"/>
          <p:nvPr/>
        </p:nvSpPr>
        <p:spPr>
          <a:xfrm>
            <a:off x="5843952" y="4275877"/>
            <a:ext cx="284488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Mitchell Vallis</a:t>
            </a:r>
          </a:p>
          <a:p>
            <a:pPr algn="ctr"/>
            <a:r>
              <a:rPr lang="en-US" dirty="0"/>
              <a:t>Electrical Engineering</a:t>
            </a:r>
          </a:p>
          <a:p>
            <a:pPr algn="ctr"/>
            <a:r>
              <a:rPr lang="en-US" dirty="0"/>
              <a:t>Accelerometer</a:t>
            </a:r>
          </a:p>
        </p:txBody>
      </p:sp>
      <p:pic>
        <p:nvPicPr>
          <p:cNvPr id="4" name="Picture 3" descr="A person standing in front of a brick wall&#10;&#10;AI-generated content may be incorrect.">
            <a:extLst>
              <a:ext uri="{FF2B5EF4-FFF2-40B4-BE49-F238E27FC236}">
                <a16:creationId xmlns:a16="http://schemas.microsoft.com/office/drawing/2014/main" id="{4F23C261-C2F9-D96E-5519-3E28A07E2A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86" t="9078" r="10000" b="38358"/>
          <a:stretch>
            <a:fillRect/>
          </a:stretch>
        </p:blipFill>
        <p:spPr>
          <a:xfrm>
            <a:off x="3498904" y="2254810"/>
            <a:ext cx="1862936" cy="18973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person smiling for a picture&#10;&#10;AI-generated content may be incorrect.">
            <a:extLst>
              <a:ext uri="{FF2B5EF4-FFF2-40B4-BE49-F238E27FC236}">
                <a16:creationId xmlns:a16="http://schemas.microsoft.com/office/drawing/2014/main" id="{76CF0261-341A-D4F7-DF8E-2A398E85C8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000" r="-667" b="9817"/>
          <a:stretch>
            <a:fillRect/>
          </a:stretch>
        </p:blipFill>
        <p:spPr>
          <a:xfrm>
            <a:off x="942701" y="2170175"/>
            <a:ext cx="1862936" cy="1981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A person holding a certificate&#10;&#10;AI-generated content may be incorrect.">
            <a:extLst>
              <a:ext uri="{FF2B5EF4-FFF2-40B4-BE49-F238E27FC236}">
                <a16:creationId xmlns:a16="http://schemas.microsoft.com/office/drawing/2014/main" id="{177ADF01-A693-9EF6-A5F9-229BC6E5B7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11" t="8389" r="24274" b="52109"/>
          <a:stretch>
            <a:fillRect/>
          </a:stretch>
        </p:blipFill>
        <p:spPr>
          <a:xfrm>
            <a:off x="8995645" y="2394536"/>
            <a:ext cx="2007264" cy="1697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A person holding a cat&#10;&#10;AI-generated content may be incorrect.">
            <a:extLst>
              <a:ext uri="{FF2B5EF4-FFF2-40B4-BE49-F238E27FC236}">
                <a16:creationId xmlns:a16="http://schemas.microsoft.com/office/drawing/2014/main" id="{DE7DA623-7354-431F-86CC-76DB5B8C4C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434" y="2253163"/>
            <a:ext cx="2006873" cy="19407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E0BC0F75-CFE7-4566-3BD3-11F10376B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2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348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E7D7C-5C6B-20DE-9374-4E8E6E908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1783D9B-8EAD-3BB5-52F3-36F189DAC5DD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C16E1B-85B4-6B8C-D4C4-F0BDBA3EC60F}"/>
              </a:ext>
            </a:extLst>
          </p:cNvPr>
          <p:cNvSpPr txBox="1"/>
          <p:nvPr/>
        </p:nvSpPr>
        <p:spPr>
          <a:xfrm>
            <a:off x="641787" y="481749"/>
            <a:ext cx="995708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/>
              <a:t>Problem Statement</a:t>
            </a:r>
          </a:p>
        </p:txBody>
      </p:sp>
      <p:pic>
        <p:nvPicPr>
          <p:cNvPr id="4" name="Picture 3" descr="A blue and white object with a black background&#10;&#10;AI-generated content may be incorrect.">
            <a:extLst>
              <a:ext uri="{FF2B5EF4-FFF2-40B4-BE49-F238E27FC236}">
                <a16:creationId xmlns:a16="http://schemas.microsoft.com/office/drawing/2014/main" id="{8CB81D36-363F-034D-3909-58BA11A5A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245" y="-512643"/>
            <a:ext cx="3511968" cy="4577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A group of people riding bicycles on a street&#10;&#10;AI-generated content may be incorrect.">
            <a:extLst>
              <a:ext uri="{FF2B5EF4-FFF2-40B4-BE49-F238E27FC236}">
                <a16:creationId xmlns:a16="http://schemas.microsoft.com/office/drawing/2014/main" id="{AAD95B1E-CCFF-9BB5-9ED6-6E47C023B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896" y="1415896"/>
            <a:ext cx="3043919" cy="21172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81F748-9155-BCE5-F9AE-91094536F9EE}"/>
              </a:ext>
            </a:extLst>
          </p:cNvPr>
          <p:cNvSpPr txBox="1"/>
          <p:nvPr/>
        </p:nvSpPr>
        <p:spPr>
          <a:xfrm>
            <a:off x="902949" y="4154150"/>
            <a:ext cx="533261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Bikes generally don’t have a brake light indicating when the cyclist is braking</a:t>
            </a:r>
          </a:p>
          <a:p>
            <a:endParaRPr lang="en-US" sz="2400" dirty="0"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Congested bike lanes can reduce the rider’s reaction time, leading to crashes</a:t>
            </a:r>
          </a:p>
          <a:p>
            <a:pPr algn="l"/>
            <a:endParaRPr lang="en-US" sz="1600" dirty="0"/>
          </a:p>
        </p:txBody>
      </p:sp>
      <p:pic>
        <p:nvPicPr>
          <p:cNvPr id="9" name="Picture 8" descr="A circuit board with wires and wires&#10;&#10;AI-generated content may be incorrect.">
            <a:extLst>
              <a:ext uri="{FF2B5EF4-FFF2-40B4-BE49-F238E27FC236}">
                <a16:creationId xmlns:a16="http://schemas.microsoft.com/office/drawing/2014/main" id="{BF1EE00C-CDF6-E5F8-E549-B83AE35E0E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0030" r="1365" b="11433"/>
          <a:stretch>
            <a:fillRect/>
          </a:stretch>
        </p:blipFill>
        <p:spPr>
          <a:xfrm>
            <a:off x="7313727" y="3434218"/>
            <a:ext cx="3506537" cy="27514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8987D422-72D2-4654-45FA-9318F6B8A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3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  <p:pic>
        <p:nvPicPr>
          <p:cNvPr id="12" name="Picture 11" descr="A grey square object with holes&#10;&#10;AI-generated content may be incorrect.">
            <a:extLst>
              <a:ext uri="{FF2B5EF4-FFF2-40B4-BE49-F238E27FC236}">
                <a16:creationId xmlns:a16="http://schemas.microsoft.com/office/drawing/2014/main" id="{16FA3B9A-731A-F771-FAFA-9BB788D303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3265" y="1251190"/>
            <a:ext cx="2258803" cy="15759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815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4B6A9-D6B2-3883-CB84-7D7340C65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DB209A7A-1677-F865-D09E-1048EA7DFD29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90E4F1-8204-817B-36D8-85AC8506C661}"/>
              </a:ext>
            </a:extLst>
          </p:cNvPr>
          <p:cNvSpPr txBox="1"/>
          <p:nvPr/>
        </p:nvSpPr>
        <p:spPr>
          <a:xfrm>
            <a:off x="675056" y="433964"/>
            <a:ext cx="9679825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400" b="1"/>
              <a:t>Outline</a:t>
            </a:r>
          </a:p>
        </p:txBody>
      </p:sp>
      <p:sp>
        <p:nvSpPr>
          <p:cNvPr id="4" name="Flowchart: Preparation 3">
            <a:extLst>
              <a:ext uri="{FF2B5EF4-FFF2-40B4-BE49-F238E27FC236}">
                <a16:creationId xmlns:a16="http://schemas.microsoft.com/office/drawing/2014/main" id="{D224B81E-5686-1A21-C00A-3F58BE24D561}"/>
              </a:ext>
            </a:extLst>
          </p:cNvPr>
          <p:cNvSpPr/>
          <p:nvPr/>
        </p:nvSpPr>
        <p:spPr>
          <a:xfrm>
            <a:off x="580281" y="1278924"/>
            <a:ext cx="1880930" cy="861234"/>
          </a:xfrm>
          <a:prstGeom prst="flowChartPreparation">
            <a:avLst/>
          </a:prstGeom>
          <a:solidFill>
            <a:srgbClr val="F7651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Problem</a:t>
            </a:r>
          </a:p>
        </p:txBody>
      </p:sp>
      <p:sp>
        <p:nvSpPr>
          <p:cNvPr id="5" name="Flowchart: Multidocument 4">
            <a:extLst>
              <a:ext uri="{FF2B5EF4-FFF2-40B4-BE49-F238E27FC236}">
                <a16:creationId xmlns:a16="http://schemas.microsoft.com/office/drawing/2014/main" id="{B9314091-149D-4543-DA36-7D935A7678F6}"/>
              </a:ext>
            </a:extLst>
          </p:cNvPr>
          <p:cNvSpPr/>
          <p:nvPr/>
        </p:nvSpPr>
        <p:spPr>
          <a:xfrm>
            <a:off x="1223849" y="2653016"/>
            <a:ext cx="1976950" cy="1096966"/>
          </a:xfrm>
          <a:prstGeom prst="flowChartMultidocument">
            <a:avLst/>
          </a:prstGeom>
          <a:solidFill>
            <a:srgbClr val="F7651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Idea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B27A9CAD-55D5-6DC5-DA3B-91F15FB6FDF4}"/>
              </a:ext>
            </a:extLst>
          </p:cNvPr>
          <p:cNvSpPr/>
          <p:nvPr/>
        </p:nvSpPr>
        <p:spPr>
          <a:xfrm>
            <a:off x="4014787" y="1294785"/>
            <a:ext cx="1928732" cy="952311"/>
          </a:xfrm>
          <a:prstGeom prst="flowChartProcess">
            <a:avLst/>
          </a:prstGeom>
          <a:solidFill>
            <a:srgbClr val="FF655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Concept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99876D32-151C-0873-1107-58CE3920021F}"/>
              </a:ext>
            </a:extLst>
          </p:cNvPr>
          <p:cNvSpPr/>
          <p:nvPr/>
        </p:nvSpPr>
        <p:spPr>
          <a:xfrm>
            <a:off x="4014787" y="3598504"/>
            <a:ext cx="1928732" cy="952311"/>
          </a:xfrm>
          <a:prstGeom prst="flowChartProcess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/>
              <a:t>Concept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421B9459-D83E-450A-4413-68814D1AEA0C}"/>
              </a:ext>
            </a:extLst>
          </p:cNvPr>
          <p:cNvSpPr/>
          <p:nvPr/>
        </p:nvSpPr>
        <p:spPr>
          <a:xfrm>
            <a:off x="6699508" y="3598504"/>
            <a:ext cx="1928732" cy="952311"/>
          </a:xfrm>
          <a:prstGeom prst="flowChartProcess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/>
              <a:t>Risk Mitigation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64383FD8-AC87-B411-2819-9D2CD3A997D4}"/>
              </a:ext>
            </a:extLst>
          </p:cNvPr>
          <p:cNvSpPr/>
          <p:nvPr/>
        </p:nvSpPr>
        <p:spPr>
          <a:xfrm>
            <a:off x="6699507" y="1294784"/>
            <a:ext cx="1928732" cy="952311"/>
          </a:xfrm>
          <a:prstGeom prst="flowChartProcess">
            <a:avLst/>
          </a:prstGeom>
          <a:solidFill>
            <a:srgbClr val="D12C1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/>
              <a:t>Risk Mitigation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1FB94712-C5E0-DF4E-4111-587E0C886EB5}"/>
              </a:ext>
            </a:extLst>
          </p:cNvPr>
          <p:cNvSpPr/>
          <p:nvPr/>
        </p:nvSpPr>
        <p:spPr>
          <a:xfrm>
            <a:off x="9421715" y="1212568"/>
            <a:ext cx="1551845" cy="1025666"/>
          </a:xfrm>
          <a:prstGeom prst="flowChartAlternateProcess">
            <a:avLst/>
          </a:prstGeom>
          <a:solidFill>
            <a:srgbClr val="A5002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Testing</a:t>
            </a: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EDAB3042-556C-0837-C672-0CDD2BA77746}"/>
              </a:ext>
            </a:extLst>
          </p:cNvPr>
          <p:cNvSpPr/>
          <p:nvPr/>
        </p:nvSpPr>
        <p:spPr>
          <a:xfrm>
            <a:off x="9421715" y="3560590"/>
            <a:ext cx="1551845" cy="999085"/>
          </a:xfrm>
          <a:prstGeom prst="flowChartAlternateProcess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Testing</a:t>
            </a:r>
          </a:p>
        </p:txBody>
      </p:sp>
      <p:sp>
        <p:nvSpPr>
          <p:cNvPr id="12" name="Flowchart: Data 11">
            <a:extLst>
              <a:ext uri="{FF2B5EF4-FFF2-40B4-BE49-F238E27FC236}">
                <a16:creationId xmlns:a16="http://schemas.microsoft.com/office/drawing/2014/main" id="{AD7CAB89-C889-63DE-5987-5EC83EA5707A}"/>
              </a:ext>
            </a:extLst>
          </p:cNvPr>
          <p:cNvSpPr/>
          <p:nvPr/>
        </p:nvSpPr>
        <p:spPr>
          <a:xfrm>
            <a:off x="2432054" y="5237619"/>
            <a:ext cx="2145714" cy="904093"/>
          </a:xfrm>
          <a:prstGeom prst="flowChartInputOutput">
            <a:avLst/>
          </a:prstGeom>
          <a:solidFill>
            <a:srgbClr val="FF005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Timeline</a:t>
            </a:r>
          </a:p>
        </p:txBody>
      </p:sp>
      <p:sp>
        <p:nvSpPr>
          <p:cNvPr id="13" name="Flowchart: Document 12">
            <a:extLst>
              <a:ext uri="{FF2B5EF4-FFF2-40B4-BE49-F238E27FC236}">
                <a16:creationId xmlns:a16="http://schemas.microsoft.com/office/drawing/2014/main" id="{97629D0F-FE43-CF20-4A4E-A76FFA6827C1}"/>
              </a:ext>
            </a:extLst>
          </p:cNvPr>
          <p:cNvSpPr/>
          <p:nvPr/>
        </p:nvSpPr>
        <p:spPr>
          <a:xfrm>
            <a:off x="5681502" y="5242802"/>
            <a:ext cx="1890905" cy="1023501"/>
          </a:xfrm>
          <a:prstGeom prst="flowChartDocument">
            <a:avLst/>
          </a:prstGeom>
          <a:solidFill>
            <a:srgbClr val="FF005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Bill of Materials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2F38ACE2-9198-1175-BDB8-B990D0D84B7E}"/>
              </a:ext>
            </a:extLst>
          </p:cNvPr>
          <p:cNvSpPr/>
          <p:nvPr/>
        </p:nvSpPr>
        <p:spPr>
          <a:xfrm>
            <a:off x="8939811" y="5230225"/>
            <a:ext cx="1708249" cy="922119"/>
          </a:xfrm>
          <a:prstGeom prst="flowChartProcess">
            <a:avLst/>
          </a:prstGeom>
          <a:solidFill>
            <a:srgbClr val="FF005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Summary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75F1C71-54DE-6B7A-B39F-81A9152203B6}"/>
              </a:ext>
            </a:extLst>
          </p:cNvPr>
          <p:cNvCxnSpPr/>
          <p:nvPr/>
        </p:nvCxnSpPr>
        <p:spPr>
          <a:xfrm>
            <a:off x="1663532" y="2278315"/>
            <a:ext cx="144654" cy="216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84831CE-E042-A14E-2340-E4DD7AA98614}"/>
              </a:ext>
            </a:extLst>
          </p:cNvPr>
          <p:cNvCxnSpPr/>
          <p:nvPr/>
        </p:nvCxnSpPr>
        <p:spPr>
          <a:xfrm flipV="1">
            <a:off x="3242680" y="2004056"/>
            <a:ext cx="539984" cy="4482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DC1E6AE-D660-93BB-552E-CBFE0822B237}"/>
              </a:ext>
            </a:extLst>
          </p:cNvPr>
          <p:cNvCxnSpPr>
            <a:cxnSpLocks/>
          </p:cNvCxnSpPr>
          <p:nvPr/>
        </p:nvCxnSpPr>
        <p:spPr>
          <a:xfrm>
            <a:off x="3242681" y="3506723"/>
            <a:ext cx="557704" cy="3846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EBA789B-25C8-7E10-536B-F3EFDC5789E3}"/>
              </a:ext>
            </a:extLst>
          </p:cNvPr>
          <p:cNvCxnSpPr/>
          <p:nvPr/>
        </p:nvCxnSpPr>
        <p:spPr>
          <a:xfrm>
            <a:off x="6097879" y="1818049"/>
            <a:ext cx="445516" cy="39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273122D-801D-E3BE-8752-EC91E94E73AB}"/>
              </a:ext>
            </a:extLst>
          </p:cNvPr>
          <p:cNvCxnSpPr>
            <a:cxnSpLocks/>
          </p:cNvCxnSpPr>
          <p:nvPr/>
        </p:nvCxnSpPr>
        <p:spPr>
          <a:xfrm>
            <a:off x="8782599" y="4059746"/>
            <a:ext cx="445516" cy="39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EA3B06A-D2D4-23CE-7BE9-82439EA152AF}"/>
              </a:ext>
            </a:extLst>
          </p:cNvPr>
          <p:cNvCxnSpPr>
            <a:cxnSpLocks/>
          </p:cNvCxnSpPr>
          <p:nvPr/>
        </p:nvCxnSpPr>
        <p:spPr>
          <a:xfrm>
            <a:off x="8782599" y="1720583"/>
            <a:ext cx="445516" cy="39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C99108B-CE2B-4A6A-BCC0-B61EF15618AF}"/>
              </a:ext>
            </a:extLst>
          </p:cNvPr>
          <p:cNvCxnSpPr>
            <a:cxnSpLocks/>
          </p:cNvCxnSpPr>
          <p:nvPr/>
        </p:nvCxnSpPr>
        <p:spPr>
          <a:xfrm>
            <a:off x="6097879" y="4059746"/>
            <a:ext cx="445516" cy="39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5085B2C-E5C5-CE89-8278-FEA0C7E225AE}"/>
              </a:ext>
            </a:extLst>
          </p:cNvPr>
          <p:cNvCxnSpPr>
            <a:cxnSpLocks/>
          </p:cNvCxnSpPr>
          <p:nvPr/>
        </p:nvCxnSpPr>
        <p:spPr>
          <a:xfrm>
            <a:off x="7728203" y="5681211"/>
            <a:ext cx="90003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ADB025C-755A-DE92-F73F-11793030FB58}"/>
              </a:ext>
            </a:extLst>
          </p:cNvPr>
          <p:cNvCxnSpPr>
            <a:cxnSpLocks/>
          </p:cNvCxnSpPr>
          <p:nvPr/>
        </p:nvCxnSpPr>
        <p:spPr>
          <a:xfrm>
            <a:off x="4662483" y="5707793"/>
            <a:ext cx="843582" cy="39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7CA76D8-43B6-6DFC-F78D-A1C411BB4D31}"/>
              </a:ext>
            </a:extLst>
          </p:cNvPr>
          <p:cNvCxnSpPr>
            <a:cxnSpLocks/>
          </p:cNvCxnSpPr>
          <p:nvPr/>
        </p:nvCxnSpPr>
        <p:spPr>
          <a:xfrm>
            <a:off x="1396181" y="5711705"/>
            <a:ext cx="807224" cy="0"/>
          </a:xfrm>
          <a:prstGeom prst="straightConnector1">
            <a:avLst/>
          </a:prstGeom>
          <a:ln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0181447-C9E3-DC52-8690-CA60337C54CC}"/>
              </a:ext>
            </a:extLst>
          </p:cNvPr>
          <p:cNvSpPr txBox="1"/>
          <p:nvPr/>
        </p:nvSpPr>
        <p:spPr>
          <a:xfrm>
            <a:off x="6254100" y="741740"/>
            <a:ext cx="385075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LED Module Outline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865FBE-D37E-F34F-0F61-044A16BD118A}"/>
              </a:ext>
            </a:extLst>
          </p:cNvPr>
          <p:cNvSpPr txBox="1"/>
          <p:nvPr/>
        </p:nvSpPr>
        <p:spPr>
          <a:xfrm>
            <a:off x="5984032" y="2960617"/>
            <a:ext cx="387426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Display Module Outline</a:t>
            </a: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8735BD4B-4478-F26F-DDDB-F4918E7DC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4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751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CC3F7-12A2-58C2-3D7B-5867BC46A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C4314C-D789-AE15-0A84-CAFD5A3A4E55}"/>
              </a:ext>
            </a:extLst>
          </p:cNvPr>
          <p:cNvSpPr txBox="1"/>
          <p:nvPr/>
        </p:nvSpPr>
        <p:spPr>
          <a:xfrm>
            <a:off x="214649" y="166681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7CDDE9C-746B-070A-45D1-F4A1507D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5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B373F1-3812-4C69-F85D-E6F563678FF9}"/>
              </a:ext>
            </a:extLst>
          </p:cNvPr>
          <p:cNvSpPr txBox="1"/>
          <p:nvPr/>
        </p:nvSpPr>
        <p:spPr>
          <a:xfrm>
            <a:off x="377256" y="235318"/>
            <a:ext cx="1078973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dirty="0"/>
              <a:t>Dynamic Brake Light Software Diagram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FE53922-1C33-F1CC-D2EE-623E19FE465E}"/>
              </a:ext>
            </a:extLst>
          </p:cNvPr>
          <p:cNvGrpSpPr/>
          <p:nvPr/>
        </p:nvGrpSpPr>
        <p:grpSpPr>
          <a:xfrm>
            <a:off x="6309682" y="1475248"/>
            <a:ext cx="5385964" cy="4591205"/>
            <a:chOff x="419975" y="1422060"/>
            <a:chExt cx="5385964" cy="4591205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6822B68-4E00-AD9B-6C4D-870F4297E255}"/>
                </a:ext>
              </a:extLst>
            </p:cNvPr>
            <p:cNvSpPr txBox="1"/>
            <p:nvPr/>
          </p:nvSpPr>
          <p:spPr>
            <a:xfrm>
              <a:off x="575751" y="1422060"/>
              <a:ext cx="2260476" cy="32878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000"/>
                <a:t>Hall-Effect Sensor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A7EB07D-B2F1-723D-FAE6-BFBE8061F5A0}"/>
                </a:ext>
              </a:extLst>
            </p:cNvPr>
            <p:cNvSpPr txBox="1"/>
            <p:nvPr/>
          </p:nvSpPr>
          <p:spPr>
            <a:xfrm>
              <a:off x="2508699" y="2652506"/>
              <a:ext cx="1589646" cy="32878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000"/>
                <a:t>Controller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AEB3767-B145-FEC7-5376-230BE771F570}"/>
                </a:ext>
              </a:extLst>
            </p:cNvPr>
            <p:cNvSpPr txBox="1"/>
            <p:nvPr/>
          </p:nvSpPr>
          <p:spPr>
            <a:xfrm>
              <a:off x="4021466" y="4531357"/>
              <a:ext cx="1649407" cy="30349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/>
                <a:t>LCD Display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041F92B-EE2D-9E89-58AC-2E09C2E5749B}"/>
                </a:ext>
              </a:extLst>
            </p:cNvPr>
            <p:cNvSpPr/>
            <p:nvPr/>
          </p:nvSpPr>
          <p:spPr>
            <a:xfrm>
              <a:off x="2145073" y="3008151"/>
              <a:ext cx="1953272" cy="1054717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User Interface and Kinematic Computations</a:t>
              </a:r>
            </a:p>
          </p:txBody>
        </p:sp>
        <p:sp>
          <p:nvSpPr>
            <p:cNvPr id="42" name="Flowchart: Display 41">
              <a:extLst>
                <a:ext uri="{FF2B5EF4-FFF2-40B4-BE49-F238E27FC236}">
                  <a16:creationId xmlns:a16="http://schemas.microsoft.com/office/drawing/2014/main" id="{5FD94D61-6014-9199-86B9-5E5479D14F33}"/>
                </a:ext>
              </a:extLst>
            </p:cNvPr>
            <p:cNvSpPr/>
            <p:nvPr/>
          </p:nvSpPr>
          <p:spPr>
            <a:xfrm>
              <a:off x="3779738" y="4958547"/>
              <a:ext cx="2026201" cy="1054718"/>
            </a:xfrm>
            <a:prstGeom prst="flowChartDisplay">
              <a:avLst/>
            </a:prstGeom>
            <a:solidFill>
              <a:schemeClr val="tx2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User </a:t>
              </a:r>
              <a:r>
                <a:rPr lang="en-US" sz="2000" dirty="0"/>
                <a:t>Configured</a:t>
              </a:r>
            </a:p>
            <a:p>
              <a:pPr algn="ctr"/>
              <a:r>
                <a:rPr lang="en-US" dirty="0"/>
                <a:t>Information</a:t>
              </a:r>
            </a:p>
          </p:txBody>
        </p:sp>
        <p:sp>
          <p:nvSpPr>
            <p:cNvPr id="45" name="Flowchart: Data 44">
              <a:extLst>
                <a:ext uri="{FF2B5EF4-FFF2-40B4-BE49-F238E27FC236}">
                  <a16:creationId xmlns:a16="http://schemas.microsoft.com/office/drawing/2014/main" id="{C032F70A-D97F-B2D2-D2CA-ECB311B785C4}"/>
                </a:ext>
              </a:extLst>
            </p:cNvPr>
            <p:cNvSpPr/>
            <p:nvPr/>
          </p:nvSpPr>
          <p:spPr>
            <a:xfrm>
              <a:off x="419975" y="1777706"/>
              <a:ext cx="2056355" cy="751560"/>
            </a:xfrm>
            <a:prstGeom prst="flowChartInputOutput">
              <a:avLst/>
            </a:prstGeom>
            <a:solidFill>
              <a:schemeClr val="tx2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Data collection</a:t>
              </a:r>
            </a:p>
          </p:txBody>
        </p:sp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6BBC6A24-012C-8A25-2682-4F1C3E68B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H="1">
            <a:off x="10013061" y="3790789"/>
            <a:ext cx="991443" cy="691833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D25E542A-3B82-9B7A-8AA7-E0EA9FC87A7F}"/>
              </a:ext>
            </a:extLst>
          </p:cNvPr>
          <p:cNvGrpSpPr/>
          <p:nvPr/>
        </p:nvGrpSpPr>
        <p:grpSpPr>
          <a:xfrm>
            <a:off x="536559" y="1475248"/>
            <a:ext cx="5385964" cy="4591205"/>
            <a:chOff x="419975" y="1422060"/>
            <a:chExt cx="5385964" cy="4591205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19F1DE85-CED4-67B8-F26C-E6C386445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0957" y="2652032"/>
              <a:ext cx="910583" cy="814217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9D71C0A-DDA5-93A9-9DFA-D7604CB54A50}"/>
                </a:ext>
              </a:extLst>
            </p:cNvPr>
            <p:cNvSpPr txBox="1"/>
            <p:nvPr/>
          </p:nvSpPr>
          <p:spPr>
            <a:xfrm>
              <a:off x="801665" y="1422060"/>
              <a:ext cx="2260476" cy="40011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000" dirty="0"/>
                <a:t>Accelerometer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2D5D499-14CF-A7D9-8D3E-783EA10C91C8}"/>
                </a:ext>
              </a:extLst>
            </p:cNvPr>
            <p:cNvSpPr txBox="1"/>
            <p:nvPr/>
          </p:nvSpPr>
          <p:spPr>
            <a:xfrm>
              <a:off x="2508699" y="2652506"/>
              <a:ext cx="1589646" cy="32878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2000"/>
                <a:t>Controller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56327A3-36EE-5338-9228-13166CE60710}"/>
                </a:ext>
              </a:extLst>
            </p:cNvPr>
            <p:cNvSpPr txBox="1"/>
            <p:nvPr/>
          </p:nvSpPr>
          <p:spPr>
            <a:xfrm>
              <a:off x="4021466" y="4531357"/>
              <a:ext cx="1649407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/>
                <a:t>LED Array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55217E5-476E-EA02-DC89-001E056CF782}"/>
                </a:ext>
              </a:extLst>
            </p:cNvPr>
            <p:cNvSpPr/>
            <p:nvPr/>
          </p:nvSpPr>
          <p:spPr>
            <a:xfrm>
              <a:off x="2145073" y="3008151"/>
              <a:ext cx="1953272" cy="1054717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Process Data</a:t>
              </a:r>
            </a:p>
          </p:txBody>
        </p:sp>
        <p:sp>
          <p:nvSpPr>
            <p:cNvPr id="56" name="Flowchart: Display 55">
              <a:extLst>
                <a:ext uri="{FF2B5EF4-FFF2-40B4-BE49-F238E27FC236}">
                  <a16:creationId xmlns:a16="http://schemas.microsoft.com/office/drawing/2014/main" id="{4FB6E0AE-E61A-ED61-54A2-19AD1F475B51}"/>
                </a:ext>
              </a:extLst>
            </p:cNvPr>
            <p:cNvSpPr/>
            <p:nvPr/>
          </p:nvSpPr>
          <p:spPr>
            <a:xfrm>
              <a:off x="3779738" y="4958547"/>
              <a:ext cx="2026201" cy="1054718"/>
            </a:xfrm>
            <a:prstGeom prst="flowChartDisplay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Light Output</a:t>
              </a:r>
            </a:p>
          </p:txBody>
        </p:sp>
        <p:sp>
          <p:nvSpPr>
            <p:cNvPr id="57" name="Flowchart: Data 56">
              <a:extLst>
                <a:ext uri="{FF2B5EF4-FFF2-40B4-BE49-F238E27FC236}">
                  <a16:creationId xmlns:a16="http://schemas.microsoft.com/office/drawing/2014/main" id="{0626006F-DEAA-F037-8F77-577F46AD27A6}"/>
                </a:ext>
              </a:extLst>
            </p:cNvPr>
            <p:cNvSpPr/>
            <p:nvPr/>
          </p:nvSpPr>
          <p:spPr>
            <a:xfrm>
              <a:off x="419975" y="1777706"/>
              <a:ext cx="2056355" cy="751560"/>
            </a:xfrm>
            <a:prstGeom prst="flowChartInputOutpu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Data collection</a:t>
              </a:r>
            </a:p>
          </p:txBody>
        </p:sp>
      </p:grp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35653E5-F5AE-4FB0-931F-596A7E02B1C0}"/>
              </a:ext>
            </a:extLst>
          </p:cNvPr>
          <p:cNvCxnSpPr>
            <a:cxnSpLocks/>
          </p:cNvCxnSpPr>
          <p:nvPr/>
        </p:nvCxnSpPr>
        <p:spPr>
          <a:xfrm rot="16200000" flipH="1">
            <a:off x="2757839" y="4566044"/>
            <a:ext cx="1268362" cy="577198"/>
          </a:xfrm>
          <a:prstGeom prst="bentConnector3">
            <a:avLst>
              <a:gd name="adj1" fmla="val 9961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Wave 67">
            <a:extLst>
              <a:ext uri="{FF2B5EF4-FFF2-40B4-BE49-F238E27FC236}">
                <a16:creationId xmlns:a16="http://schemas.microsoft.com/office/drawing/2014/main" id="{5A98A815-E395-24FC-0062-A138DF628D2E}"/>
              </a:ext>
            </a:extLst>
          </p:cNvPr>
          <p:cNvSpPr/>
          <p:nvPr/>
        </p:nvSpPr>
        <p:spPr>
          <a:xfrm>
            <a:off x="5271296" y="3165423"/>
            <a:ext cx="1649407" cy="846547"/>
          </a:xfrm>
          <a:prstGeom prst="wave">
            <a:avLst/>
          </a:prstGeom>
          <a:solidFill>
            <a:srgbClr val="0082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DB8A6E2A-16D9-D7F9-813C-71E378B52748}"/>
              </a:ext>
            </a:extLst>
          </p:cNvPr>
          <p:cNvCxnSpPr>
            <a:cxnSpLocks/>
          </p:cNvCxnSpPr>
          <p:nvPr/>
        </p:nvCxnSpPr>
        <p:spPr>
          <a:xfrm>
            <a:off x="4265632" y="3588697"/>
            <a:ext cx="9356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1" name="Picture 70">
            <a:extLst>
              <a:ext uri="{FF2B5EF4-FFF2-40B4-BE49-F238E27FC236}">
                <a16:creationId xmlns:a16="http://schemas.microsoft.com/office/drawing/2014/main" id="{7D26161B-48F7-88F9-F4C4-A0848FA96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H="1">
            <a:off x="8368542" y="2120335"/>
            <a:ext cx="751561" cy="691833"/>
          </a:xfrm>
          <a:prstGeom prst="rect">
            <a:avLst/>
          </a:prstGeom>
        </p:spPr>
      </p:pic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BF66D56-B34B-0450-9774-D6944870E6BF}"/>
              </a:ext>
            </a:extLst>
          </p:cNvPr>
          <p:cNvCxnSpPr>
            <a:cxnSpLocks/>
          </p:cNvCxnSpPr>
          <p:nvPr/>
        </p:nvCxnSpPr>
        <p:spPr>
          <a:xfrm>
            <a:off x="6990612" y="3640984"/>
            <a:ext cx="92435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11A519AD-9DA2-50AA-5F55-FD46F8CBC1EB}"/>
              </a:ext>
            </a:extLst>
          </p:cNvPr>
          <p:cNvSpPr txBox="1"/>
          <p:nvPr/>
        </p:nvSpPr>
        <p:spPr>
          <a:xfrm>
            <a:off x="5466736" y="2765313"/>
            <a:ext cx="226047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dirty="0"/>
              <a:t>Bluetooth</a:t>
            </a:r>
          </a:p>
        </p:txBody>
      </p:sp>
    </p:spTree>
    <p:extLst>
      <p:ext uri="{BB962C8B-B14F-4D97-AF65-F5344CB8AC3E}">
        <p14:creationId xmlns:p14="http://schemas.microsoft.com/office/powerpoint/2010/main" val="265943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30844-8AED-449E-6E1C-D5A56DFC9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AE99868-1198-2378-CCAB-69399386E051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 descr="A red circuit board with white text&#10;&#10;AI-generated content may be incorrect.">
            <a:extLst>
              <a:ext uri="{FF2B5EF4-FFF2-40B4-BE49-F238E27FC236}">
                <a16:creationId xmlns:a16="http://schemas.microsoft.com/office/drawing/2014/main" id="{603EDAE5-3A24-E6FB-7DA9-974B11CD7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322" y="1583871"/>
            <a:ext cx="1649186" cy="1284515"/>
          </a:xfrm>
          <a:prstGeom prst="rect">
            <a:avLst/>
          </a:prstGeom>
        </p:spPr>
      </p:pic>
      <p:pic>
        <p:nvPicPr>
          <p:cNvPr id="5" name="Picture 4" descr="A red and white electronic device&#10;&#10;AI-generated content may be incorrect.">
            <a:extLst>
              <a:ext uri="{FF2B5EF4-FFF2-40B4-BE49-F238E27FC236}">
                <a16:creationId xmlns:a16="http://schemas.microsoft.com/office/drawing/2014/main" id="{EAF63B74-CAE7-BC5A-A5ED-29D8AE461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11" y="2930220"/>
            <a:ext cx="1651588" cy="1510248"/>
          </a:xfrm>
          <a:prstGeom prst="rect">
            <a:avLst/>
          </a:prstGeom>
        </p:spPr>
      </p:pic>
      <p:pic>
        <p:nvPicPr>
          <p:cNvPr id="6" name="Picture 5" descr="A close-up of a light emitting diode&#10;&#10;AI-generated content may be incorrect.">
            <a:extLst>
              <a:ext uri="{FF2B5EF4-FFF2-40B4-BE49-F238E27FC236}">
                <a16:creationId xmlns:a16="http://schemas.microsoft.com/office/drawing/2014/main" id="{D3F1AA2D-6353-604A-711B-84E85A28F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2822" y="1596023"/>
            <a:ext cx="1937925" cy="12193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5117B5-1C22-E769-52C3-46F76B032248}"/>
              </a:ext>
            </a:extLst>
          </p:cNvPr>
          <p:cNvSpPr txBox="1"/>
          <p:nvPr/>
        </p:nvSpPr>
        <p:spPr>
          <a:xfrm>
            <a:off x="498347" y="400074"/>
            <a:ext cx="999049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dirty="0"/>
              <a:t>LED Module: Components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BA095D-3EA6-F8D4-58FE-4A5EEE174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128" y="4569014"/>
            <a:ext cx="2254289" cy="13718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3776992-6DB4-33D2-D13A-65AA8EB55FB3}"/>
              </a:ext>
            </a:extLst>
          </p:cNvPr>
          <p:cNvSpPr txBox="1"/>
          <p:nvPr/>
        </p:nvSpPr>
        <p:spPr>
          <a:xfrm>
            <a:off x="2866743" y="4804734"/>
            <a:ext cx="263641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alibri"/>
                <a:ea typeface="Calibri"/>
                <a:cs typeface="Calibri"/>
              </a:rPr>
              <a:t>Lithium Ion Battery, 850 </a:t>
            </a:r>
            <a:r>
              <a:rPr lang="en-US" sz="2400" dirty="0" err="1">
                <a:latin typeface="Calibri"/>
                <a:ea typeface="Calibri"/>
                <a:cs typeface="Calibri"/>
              </a:rPr>
              <a:t>mAh</a:t>
            </a:r>
            <a:endParaRPr lang="en-US" sz="2400" dirty="0">
              <a:latin typeface="Calibri"/>
              <a:ea typeface="Calibri"/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160C01-7230-42F8-E31A-F16379EA6728}"/>
              </a:ext>
            </a:extLst>
          </p:cNvPr>
          <p:cNvSpPr txBox="1"/>
          <p:nvPr/>
        </p:nvSpPr>
        <p:spPr>
          <a:xfrm>
            <a:off x="2324096" y="1808196"/>
            <a:ext cx="249058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Accelerometer</a:t>
            </a:r>
          </a:p>
          <a:p>
            <a:r>
              <a:rPr lang="en-US" sz="2400"/>
              <a:t>ADXL335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CF26BA-98B6-8B50-60E8-BE96B8D17ED4}"/>
              </a:ext>
            </a:extLst>
          </p:cNvPr>
          <p:cNvSpPr txBox="1"/>
          <p:nvPr/>
        </p:nvSpPr>
        <p:spPr>
          <a:xfrm>
            <a:off x="2178439" y="3428213"/>
            <a:ext cx="245913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/>
              <a:t>ESP32 Thing Plus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16C186-F5EB-5B01-6D65-61E8E4CF9030}"/>
              </a:ext>
            </a:extLst>
          </p:cNvPr>
          <p:cNvSpPr txBox="1"/>
          <p:nvPr/>
        </p:nvSpPr>
        <p:spPr>
          <a:xfrm>
            <a:off x="6167562" y="1993759"/>
            <a:ext cx="297526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/>
              <a:t>Super Bright Red LED (10000mcd)</a:t>
            </a:r>
          </a:p>
        </p:txBody>
      </p:sp>
      <p:pic>
        <p:nvPicPr>
          <p:cNvPr id="7" name="Picture 6" descr="A grey square object with a black handle&#10;&#10;AI-generated content may be incorrect.">
            <a:extLst>
              <a:ext uri="{FF2B5EF4-FFF2-40B4-BE49-F238E27FC236}">
                <a16:creationId xmlns:a16="http://schemas.microsoft.com/office/drawing/2014/main" id="{6C0146F6-21E4-36D4-F87D-CE30F60248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0011" y="4830975"/>
            <a:ext cx="2073641" cy="1607422"/>
          </a:xfrm>
          <a:prstGeom prst="rect">
            <a:avLst/>
          </a:prstGeom>
        </p:spPr>
      </p:pic>
      <p:pic>
        <p:nvPicPr>
          <p:cNvPr id="8" name="Picture 7" descr="A grey square object with holes&#10;&#10;AI-generated content may be incorrect.">
            <a:extLst>
              <a:ext uri="{FF2B5EF4-FFF2-40B4-BE49-F238E27FC236}">
                <a16:creationId xmlns:a16="http://schemas.microsoft.com/office/drawing/2014/main" id="{22D01008-C4AF-1FD5-91E8-1A40E4F232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7429" y="3104691"/>
            <a:ext cx="2258803" cy="15759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089A4C-D6F5-8A6B-30F3-9E36901BF3AD}"/>
              </a:ext>
            </a:extLst>
          </p:cNvPr>
          <p:cNvSpPr txBox="1"/>
          <p:nvPr/>
        </p:nvSpPr>
        <p:spPr>
          <a:xfrm>
            <a:off x="6099217" y="4449846"/>
            <a:ext cx="362591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Aptos"/>
                <a:ea typeface="Calibri"/>
                <a:cs typeface="Calibri"/>
              </a:rPr>
              <a:t>Brake Light Casings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CD6223E0-11D3-1481-5E6D-701A4A224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6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68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E9CCD6-026B-2C77-2A74-6956F7320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DC51BF2C-716F-2EAD-24BB-D2272F3F3C0D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DDC37D-3316-C15B-4AC1-510764389277}"/>
              </a:ext>
            </a:extLst>
          </p:cNvPr>
          <p:cNvSpPr txBox="1"/>
          <p:nvPr/>
        </p:nvSpPr>
        <p:spPr>
          <a:xfrm>
            <a:off x="441143" y="294099"/>
            <a:ext cx="1078973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dirty="0"/>
              <a:t>LED Module: Electrical Block Diagram</a:t>
            </a:r>
          </a:p>
        </p:txBody>
      </p:sp>
      <p:pic>
        <p:nvPicPr>
          <p:cNvPr id="7" name="Picture 6" descr="A diagram of a device&#10;&#10;AI-generated content may be incorrect.">
            <a:extLst>
              <a:ext uri="{FF2B5EF4-FFF2-40B4-BE49-F238E27FC236}">
                <a16:creationId xmlns:a16="http://schemas.microsoft.com/office/drawing/2014/main" id="{22C8D468-5EF8-945E-1674-C5CB50AFD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66" y="1705000"/>
            <a:ext cx="7365223" cy="31966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D9A3CB1-A5F6-EB20-2AA8-AA83FFB6E7EB}"/>
              </a:ext>
            </a:extLst>
          </p:cNvPr>
          <p:cNvSpPr txBox="1"/>
          <p:nvPr/>
        </p:nvSpPr>
        <p:spPr>
          <a:xfrm>
            <a:off x="8168317" y="1813173"/>
            <a:ext cx="4023683" cy="36009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3.7V 850mAh Lion Battery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17 LEDs in parallel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b="1" dirty="0"/>
              <a:t>Power Requirements</a:t>
            </a:r>
            <a:r>
              <a:rPr lang="en-US" sz="2400" dirty="0"/>
              <a:t>: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In Parallel, 2.0V to 2.4V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Max Current of 340mA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Up to 10000mcd per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Battery Life: ~4 hours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9EB095-4C48-DCD5-0DC9-CF5B99E045EE}"/>
              </a:ext>
            </a:extLst>
          </p:cNvPr>
          <p:cNvSpPr txBox="1"/>
          <p:nvPr/>
        </p:nvSpPr>
        <p:spPr>
          <a:xfrm>
            <a:off x="4944616" y="3613666"/>
            <a:ext cx="115138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dirty="0"/>
              <a:t>x17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035F1888-792F-DBF8-0F43-F55315035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7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194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973A1-B705-C4D1-1FDF-F820BEE4E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3976107-3469-C9EC-0E90-77A544DD0CEC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647E79-22BC-3E06-C2C7-BF1915B83E0F}"/>
              </a:ext>
            </a:extLst>
          </p:cNvPr>
          <p:cNvSpPr txBox="1"/>
          <p:nvPr/>
        </p:nvSpPr>
        <p:spPr>
          <a:xfrm>
            <a:off x="427916" y="223684"/>
            <a:ext cx="955428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dirty="0"/>
              <a:t>LED Module: CAD Drawings</a:t>
            </a:r>
          </a:p>
        </p:txBody>
      </p:sp>
      <p:pic>
        <p:nvPicPr>
          <p:cNvPr id="7" name="Picture 6" descr="A grey box with holes&#10;&#10;AI-generated content may be incorrect.">
            <a:extLst>
              <a:ext uri="{FF2B5EF4-FFF2-40B4-BE49-F238E27FC236}">
                <a16:creationId xmlns:a16="http://schemas.microsoft.com/office/drawing/2014/main" id="{28304365-E0EE-2AD4-CC71-3426DB01D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997" y="1727276"/>
            <a:ext cx="2771775" cy="224652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8" name="Picture 7" descr="A grey square object with holes&#10;&#10;AI-generated content may be incorrect.">
            <a:extLst>
              <a:ext uri="{FF2B5EF4-FFF2-40B4-BE49-F238E27FC236}">
                <a16:creationId xmlns:a16="http://schemas.microsoft.com/office/drawing/2014/main" id="{E485D0A1-EA10-9A07-F8F9-51F2CE0D5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997" y="4087122"/>
            <a:ext cx="2755855" cy="226922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9" name="Picture 8" descr="A grey square object with a black square&#10;&#10;AI-generated content may be incorrect.">
            <a:extLst>
              <a:ext uri="{FF2B5EF4-FFF2-40B4-BE49-F238E27FC236}">
                <a16:creationId xmlns:a16="http://schemas.microsoft.com/office/drawing/2014/main" id="{44CD9AAF-6C8A-FF46-EC45-9DDD4844F3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1756514"/>
            <a:ext cx="2705100" cy="216217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" name="Picture 9" descr="A grey square object with a black handle&#10;&#10;AI-generated content may be incorrect.">
            <a:extLst>
              <a:ext uri="{FF2B5EF4-FFF2-40B4-BE49-F238E27FC236}">
                <a16:creationId xmlns:a16="http://schemas.microsoft.com/office/drawing/2014/main" id="{C359A59D-0A6F-1537-A429-FE0E9B8060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0600" y="4087122"/>
            <a:ext cx="2707946" cy="231457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EA066E7-DAC6-F5BB-E7ED-25183349CD04}"/>
              </a:ext>
            </a:extLst>
          </p:cNvPr>
          <p:cNvSpPr txBox="1"/>
          <p:nvPr/>
        </p:nvSpPr>
        <p:spPr>
          <a:xfrm>
            <a:off x="1411281" y="1137482"/>
            <a:ext cx="379377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dirty="0"/>
              <a:t>Front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C68069-28E5-3FA7-E35F-27E829B61A04}"/>
              </a:ext>
            </a:extLst>
          </p:cNvPr>
          <p:cNvSpPr txBox="1"/>
          <p:nvPr/>
        </p:nvSpPr>
        <p:spPr>
          <a:xfrm>
            <a:off x="9418811" y="1137482"/>
            <a:ext cx="379377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dirty="0"/>
              <a:t>Back</a:t>
            </a:r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DD81BE-86A8-34D9-6FEF-11A5EAF7DBEE}"/>
              </a:ext>
            </a:extLst>
          </p:cNvPr>
          <p:cNvSpPr txBox="1"/>
          <p:nvPr/>
        </p:nvSpPr>
        <p:spPr>
          <a:xfrm>
            <a:off x="3768771" y="2156488"/>
            <a:ext cx="4825909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/>
              <a:t>17 LEDS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Two Pieces</a:t>
            </a:r>
          </a:p>
          <a:p>
            <a:pPr marL="742950" lvl="1" indent="-285750">
              <a:buFont typeface="Courier New,monospace"/>
              <a:buChar char="o"/>
            </a:pPr>
            <a:r>
              <a:rPr lang="en-US" sz="2000" dirty="0"/>
              <a:t>Each 2" x 2" x 1.45"</a:t>
            </a:r>
          </a:p>
          <a:p>
            <a:pPr marL="1200150" lvl="2" indent="-285750">
              <a:buFont typeface="Wingdings"/>
              <a:buChar char="§"/>
            </a:pPr>
            <a:r>
              <a:rPr lang="en-US" sz="2000" dirty="0"/>
              <a:t>Inside 1.6" x 1.6" x 2"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000" dirty="0"/>
              <a:t>Connection:</a:t>
            </a:r>
          </a:p>
          <a:p>
            <a:pPr marL="1200150" lvl="2" indent="-285750">
              <a:buFont typeface="Wingdings"/>
              <a:buChar char="§"/>
            </a:pPr>
            <a:r>
              <a:rPr lang="en-US" sz="2000" dirty="0"/>
              <a:t>Slots and Ridges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Accessible USB-C Port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Front has a LED Bulb Hole and a LED Leg Hole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Split Ring Pipe Clamp Attachment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C0ACCB2D-9719-1D49-F5E9-97402DE9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8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607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F2FC2F-DA20-66D4-A264-287399EB7533}"/>
              </a:ext>
            </a:extLst>
          </p:cNvPr>
          <p:cNvSpPr txBox="1"/>
          <p:nvPr/>
        </p:nvSpPr>
        <p:spPr>
          <a:xfrm>
            <a:off x="249434" y="167640"/>
            <a:ext cx="11696700" cy="6522720"/>
          </a:xfrm>
          <a:prstGeom prst="rect">
            <a:avLst/>
          </a:prstGeom>
          <a:gradFill>
            <a:gsLst>
              <a:gs pos="100000">
                <a:schemeClr val="bg2">
                  <a:lumMod val="50000"/>
                </a:schemeClr>
              </a:gs>
              <a:gs pos="61000">
                <a:schemeClr val="bg2">
                  <a:lumMod val="90000"/>
                </a:schemeClr>
              </a:gs>
              <a:gs pos="2000">
                <a:schemeClr val="bg1">
                  <a:lumMod val="95000"/>
                </a:schemeClr>
              </a:gs>
            </a:gsLst>
            <a:lin ang="2700000" scaled="1"/>
          </a:gradFill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011EA9-7460-A46C-B674-AFD9183B1C07}"/>
              </a:ext>
            </a:extLst>
          </p:cNvPr>
          <p:cNvSpPr txBox="1"/>
          <p:nvPr/>
        </p:nvSpPr>
        <p:spPr>
          <a:xfrm>
            <a:off x="687110" y="566564"/>
            <a:ext cx="1066427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dirty="0"/>
              <a:t>LED Module: Risk Mitigation</a:t>
            </a:r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D9ACAEC-3205-0326-8489-C36039CD9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237629"/>
              </p:ext>
            </p:extLst>
          </p:nvPr>
        </p:nvGraphicFramePr>
        <p:xfrm>
          <a:off x="1263570" y="2102733"/>
          <a:ext cx="9676080" cy="27429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8040">
                  <a:extLst>
                    <a:ext uri="{9D8B030D-6E8A-4147-A177-3AD203B41FA5}">
                      <a16:colId xmlns:a16="http://schemas.microsoft.com/office/drawing/2014/main" val="2993260609"/>
                    </a:ext>
                  </a:extLst>
                </a:gridCol>
                <a:gridCol w="4838040">
                  <a:extLst>
                    <a:ext uri="{9D8B030D-6E8A-4147-A177-3AD203B41FA5}">
                      <a16:colId xmlns:a16="http://schemas.microsoft.com/office/drawing/2014/main" val="2066119930"/>
                    </a:ext>
                  </a:extLst>
                </a:gridCol>
              </a:tblGrid>
              <a:tr h="608241">
                <a:tc>
                  <a:txBody>
                    <a:bodyPr/>
                    <a:lstStyle/>
                    <a:p>
                      <a:pPr algn="ctr"/>
                      <a:r>
                        <a:rPr lang="en-US" sz="2800"/>
                        <a:t>Hardware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>
                    <a:solidFill>
                      <a:srgbClr val="D12C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87965"/>
                  </a:ext>
                </a:extLst>
              </a:tr>
              <a:tr h="825470">
                <a:tc>
                  <a:txBody>
                    <a:bodyPr/>
                    <a:lstStyle/>
                    <a:p>
                      <a:r>
                        <a:rPr lang="en-US" sz="2000"/>
                        <a:t>Circuit damage from vibrations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Ensure light brightness is appropriate to how quickly we are slowing down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9068131"/>
                  </a:ext>
                </a:extLst>
              </a:tr>
              <a:tr h="608241">
                <a:tc>
                  <a:txBody>
                    <a:bodyPr/>
                    <a:lstStyle/>
                    <a:p>
                      <a:r>
                        <a:rPr lang="en-US" sz="2000"/>
                        <a:t>Casing not being weather-resistant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Make sure external noise doesn't throw off acceleration measurements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635930"/>
                  </a:ext>
                </a:extLst>
              </a:tr>
              <a:tr h="608241">
                <a:tc>
                  <a:txBody>
                    <a:bodyPr/>
                    <a:lstStyle/>
                    <a:p>
                      <a:r>
                        <a:rPr lang="en-US" sz="2000" dirty="0"/>
                        <a:t>Weak mount / stable attachment to the bike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Issues with connecting to Bluetooth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07567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6B248-EC80-CA89-C077-01231FFBA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56514" y="6156802"/>
            <a:ext cx="2743200" cy="365125"/>
          </a:xfrm>
        </p:spPr>
        <p:txBody>
          <a:bodyPr/>
          <a:lstStyle/>
          <a:p>
            <a:fld id="{942B7DFC-596F-4274-AB9C-A6C2D2619AFD}" type="slidenum">
              <a:rPr lang="en-US" sz="1600" smtClean="0">
                <a:solidFill>
                  <a:schemeClr val="tx1"/>
                </a:solidFill>
                <a:latin typeface="Aptos Display" panose="020B0004020202020204" pitchFamily="34" charset="0"/>
              </a:rPr>
              <a:t>9</a:t>
            </a:fld>
            <a:endParaRPr lang="en-US" sz="1600" dirty="0">
              <a:solidFill>
                <a:schemeClr val="tx1"/>
              </a:solidFill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901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2007 - 201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3df5e69-20c5-4d43-ae6a-f958850089f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461B8A27378D4B87A07261070B4E73" ma:contentTypeVersion="8" ma:contentTypeDescription="Create a new document." ma:contentTypeScope="" ma:versionID="f3e331c5ece5fb2d0cabd7ed80742ef3">
  <xsd:schema xmlns:xsd="http://www.w3.org/2001/XMLSchema" xmlns:xs="http://www.w3.org/2001/XMLSchema" xmlns:p="http://schemas.microsoft.com/office/2006/metadata/properties" xmlns:ns3="53df5e69-20c5-4d43-ae6a-f958850089f7" targetNamespace="http://schemas.microsoft.com/office/2006/metadata/properties" ma:root="true" ma:fieldsID="8ff72cb6b968bd4d4d452381ccb754de" ns3:_="">
    <xsd:import namespace="53df5e69-20c5-4d43-ae6a-f958850089f7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df5e69-20c5-4d43-ae6a-f958850089f7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8DD9CE-6443-4570-8CBA-B5819B50906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3E82A7C-2C62-4ECB-A816-11E370AE332F}">
  <ds:schemaRefs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53df5e69-20c5-4d43-ae6a-f958850089f7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8A48441-59CF-41A9-9803-04D78682D97F}">
  <ds:schemaRefs>
    <ds:schemaRef ds:uri="53df5e69-20c5-4d43-ae6a-f958850089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3ded8b1b-070d-4629-82e4-c0b019f46057}" enabled="0" method="" siteId="{3ded8b1b-070d-4629-82e4-c0b019f4605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736</Words>
  <Application>Microsoft Office PowerPoint</Application>
  <PresentationFormat>Widescreen</PresentationFormat>
  <Paragraphs>208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Aptos</vt:lpstr>
      <vt:lpstr>Aptos Display</vt:lpstr>
      <vt:lpstr>Aptos SemiBold</vt:lpstr>
      <vt:lpstr>Arial</vt:lpstr>
      <vt:lpstr>Calibri</vt:lpstr>
      <vt:lpstr>Corbel</vt:lpstr>
      <vt:lpstr>Courier New</vt:lpstr>
      <vt:lpstr>Courier New,monospace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Tagliola</dc:creator>
  <cp:lastModifiedBy>Roman Tagliola</cp:lastModifiedBy>
  <cp:revision>1</cp:revision>
  <dcterms:created xsi:type="dcterms:W3CDTF">2025-10-19T20:12:09Z</dcterms:created>
  <dcterms:modified xsi:type="dcterms:W3CDTF">2025-10-22T09:12:34Z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0x01010075461B8A27378D4B87A07261070B4E73</vt:lpwstr>
  </property>
</Properties>
</file>